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charts/colors3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charts/style3.xml" ContentType="application/vnd.ms-office.chart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69" r:id="rId4"/>
    <p:sldId id="273" r:id="rId5"/>
    <p:sldId id="261" r:id="rId6"/>
    <p:sldId id="262" r:id="rId7"/>
    <p:sldId id="263" r:id="rId8"/>
    <p:sldId id="264" r:id="rId9"/>
    <p:sldId id="266" r:id="rId10"/>
    <p:sldId id="272" r:id="rId11"/>
    <p:sldId id="267" r:id="rId12"/>
    <p:sldId id="270" r:id="rId13"/>
    <p:sldId id="271" r:id="rId14"/>
    <p:sldId id="257" r:id="rId15"/>
    <p:sldId id="259" r:id="rId16"/>
    <p:sldId id="274" r:id="rId17"/>
    <p:sldId id="260" r:id="rId18"/>
    <p:sldId id="268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9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18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1022888046645318E-4"/>
          <c:y val="4.95728294547906E-2"/>
          <c:w val="0.83710079997995901"/>
          <c:h val="0.8248927149724093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988-4F29-88AC-AC30C995AD35}"/>
              </c:ext>
            </c:extLst>
          </c:dPt>
          <c:dPt>
            <c:idx val="1"/>
            <c:explosion val="5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988-4F29-88AC-AC30C995AD35}"/>
              </c:ext>
            </c:extLst>
          </c:dPt>
          <c:dPt>
            <c:idx val="2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570-413A-B431-7F532B664B16}"/>
              </c:ext>
            </c:extLst>
          </c:dPt>
          <c:dPt>
            <c:idx val="3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570-413A-B431-7F532B664B16}"/>
              </c:ext>
            </c:extLst>
          </c:dPt>
          <c:dLbls>
            <c:dLbl>
              <c:idx val="0"/>
              <c:layout>
                <c:manualLayout>
                  <c:x val="-0.13470205571677374"/>
                  <c:y val="-0.13737323034570934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1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988-4F29-88AC-AC30C995AD35}"/>
                </c:ext>
              </c:extLst>
            </c:dLbl>
            <c:dLbl>
              <c:idx val="1"/>
              <c:layout>
                <c:manualLayout>
                  <c:x val="0.12893406983185671"/>
                  <c:y val="4.2194838388738116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1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988-4F29-88AC-AC30C995AD35}"/>
                </c:ext>
              </c:extLst>
            </c:dLbl>
            <c:delete val="1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В медицинских организациях, оказывающих помощь при Covid-19</c:v>
                </c:pt>
                <c:pt idx="1">
                  <c:v>В других МО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313</c:v>
                </c:pt>
                <c:pt idx="1">
                  <c:v>227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88-4F29-88AC-AC30C995AD35}"/>
            </c:ext>
          </c:extLst>
        </c:ser>
        <c:dLbls/>
      </c:pie3DChart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60295920278703441"/>
          <c:y val="0.16130457242991447"/>
          <c:w val="0.38981017627342918"/>
          <c:h val="0.70597768651500659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997655401528825"/>
          <c:y val="0.14107074598921732"/>
          <c:w val="0.82002344598471189"/>
          <c:h val="0.714562783008184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019-4D98-AA68-555BF0595485}"/>
              </c:ext>
            </c:extLst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019-4D98-AA68-555BF0595485}"/>
              </c:ext>
            </c:extLst>
          </c:dPt>
          <c:dPt>
            <c:idx val="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019-4D98-AA68-555BF0595485}"/>
              </c:ext>
            </c:extLst>
          </c:dPt>
          <c:dPt>
            <c:idx val="3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9019-4D98-AA68-555BF0595485}"/>
              </c:ext>
            </c:extLst>
          </c:dPt>
          <c:dLbls>
            <c:dLbl>
              <c:idx val="0"/>
              <c:layout>
                <c:manualLayout>
                  <c:x val="-0.14254714354980577"/>
                  <c:y val="-7.3904336319154426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1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019-4D98-AA68-555BF0595485}"/>
                </c:ext>
              </c:extLst>
            </c:dLbl>
            <c:dLbl>
              <c:idx val="1"/>
              <c:layout>
                <c:manualLayout>
                  <c:x val="8.9011753051310635E-2"/>
                  <c:y val="-0.19780717143757229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1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019-4D98-AA68-555BF0595485}"/>
                </c:ext>
              </c:extLst>
            </c:dLbl>
            <c:dLbl>
              <c:idx val="2"/>
              <c:layout>
                <c:manualLayout>
                  <c:x val="6.1030917595335903E-2"/>
                  <c:y val="9.398726533655799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1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019-4D98-AA68-555BF0595485}"/>
                </c:ext>
              </c:extLst>
            </c:dLbl>
            <c:dLbl>
              <c:idx val="3"/>
              <c:layout>
                <c:manualLayout>
                  <c:x val="2.686407994113673E-2"/>
                  <c:y val="0.18594141194427008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019-4D98-AA68-555BF0595485}"/>
                </c:ext>
              </c:extLst>
            </c:dLbl>
            <c:delete val="1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г. Чита</c:v>
                </c:pt>
                <c:pt idx="1">
                  <c:v>Забайкальский край</c:v>
                </c:pt>
                <c:pt idx="2">
                  <c:v>Республика Бурятия</c:v>
                </c:pt>
                <c:pt idx="3">
                  <c:v>Другие регионы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171</c:v>
                </c:pt>
                <c:pt idx="1">
                  <c:v>64</c:v>
                </c:pt>
                <c:pt idx="2">
                  <c:v>60</c:v>
                </c:pt>
                <c:pt idx="3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019-4D98-AA68-555BF0595485}"/>
            </c:ext>
          </c:extLst>
        </c:ser>
        <c:dLbls/>
      </c:pie3D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5.4772643214583049E-2"/>
          <c:y val="0.19472545279126993"/>
          <c:w val="0.30158828903122603"/>
          <c:h val="0.5144609491062333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rotY val="2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4.5336409866661341E-2"/>
          <c:w val="0.95433749759320308"/>
          <c:h val="0.712251092703646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Ординаторы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F71-467C-A9EF-82927103622E}"/>
              </c:ext>
            </c:extLst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F71-467C-A9EF-82927103622E}"/>
              </c:ext>
            </c:extLst>
          </c:dPt>
          <c:dPt>
            <c:idx val="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4DC-4727-8572-78EF1946E4FF}"/>
              </c:ext>
            </c:extLst>
          </c:dPt>
          <c:dPt>
            <c:idx val="3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4DC-4727-8572-78EF1946E4FF}"/>
              </c:ext>
            </c:extLst>
          </c:dPt>
          <c:dLbls>
            <c:dLbl>
              <c:idx val="0"/>
              <c:layout>
                <c:manualLayout>
                  <c:x val="8.6967663930925254E-2"/>
                  <c:y val="1.8760502027722892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1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F71-467C-A9EF-82927103622E}"/>
                </c:ext>
              </c:extLst>
            </c:dLbl>
            <c:dLbl>
              <c:idx val="1"/>
              <c:layout>
                <c:manualLayout>
                  <c:x val="-0.11859455702475385"/>
                  <c:y val="-9.4396783238147847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1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F71-467C-A9EF-82927103622E}"/>
                </c:ext>
              </c:extLst>
            </c:dLbl>
            <c:delete val="1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В других МО</c:v>
                </c:pt>
                <c:pt idx="1">
                  <c:v>В медицинских организациях, оказывающих помощь при COVID-19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66</c:v>
                </c:pt>
                <c:pt idx="1">
                  <c:v>180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F71-467C-A9EF-82927103622E}"/>
            </c:ext>
          </c:extLst>
        </c:ser>
        <c:dLbls/>
      </c:pie3DChart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64051162831640518"/>
          <c:y val="0.13441521108044002"/>
          <c:w val="0.35319009548955405"/>
          <c:h val="0.61864913741703109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0220011117459521"/>
          <c:y val="4.6940533139402454E-2"/>
          <c:w val="0.83487320986450031"/>
          <c:h val="0.8039568235777081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bg1">
                  <a:lumMod val="75000"/>
                </a:schemeClr>
              </a:solidFill>
            </a:ln>
            <a:effectLst/>
          </c:spPr>
          <c:dLbls>
            <c:dLbl>
              <c:idx val="0"/>
              <c:layout>
                <c:manualLayout>
                  <c:x val="0"/>
                  <c:y val="0.13486003625469609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F6B-47A5-B81C-DA033467899D}"/>
                </c:ext>
              </c:extLst>
            </c:dLbl>
            <c:dLbl>
              <c:idx val="1"/>
              <c:layout>
                <c:manualLayout>
                  <c:x val="3.9329174350565396E-3"/>
                  <c:y val="0.1404792044319751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F6B-47A5-B81C-DA033467899D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2292</c:v>
                </c:pt>
                <c:pt idx="1">
                  <c:v>4524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F6B-47A5-B81C-DA033467899D}"/>
            </c:ext>
          </c:extLst>
        </c:ser>
        <c:dLbls/>
        <c:gapWidth val="120"/>
        <c:overlap val="-27"/>
        <c:axId val="160033792"/>
        <c:axId val="160039680"/>
      </c:barChart>
      <c:catAx>
        <c:axId val="1600337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0039680"/>
        <c:crosses val="autoZero"/>
        <c:auto val="1"/>
        <c:lblAlgn val="ctr"/>
        <c:lblOffset val="100"/>
      </c:catAx>
      <c:valAx>
        <c:axId val="160039680"/>
        <c:scaling>
          <c:orientation val="minMax"/>
          <c:min val="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0033792"/>
        <c:crosses val="autoZero"/>
        <c:crossBetween val="between"/>
        <c:majorUnit val="1000"/>
      </c:valAx>
      <c:spPr>
        <a:noFill/>
        <a:ln>
          <a:solidFill>
            <a:schemeClr val="bg1">
              <a:lumMod val="75000"/>
            </a:schemeClr>
          </a:solidFill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096924843127476"/>
          <c:y val="3.5548448396206481E-2"/>
          <c:w val="0.87482829645596794"/>
          <c:h val="0.85796069441153677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-1.9578202894713825E-3"/>
                  <c:y val="0.1406319039324799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794-4137-B62B-EB95CC61F3ED}"/>
                </c:ext>
              </c:extLst>
            </c:dLbl>
            <c:dLbl>
              <c:idx val="1"/>
              <c:layout>
                <c:manualLayout>
                  <c:x val="-5.7511725750278974E-3"/>
                  <c:y val="0.14392755529620441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794-4137-B62B-EB95CC61F3ED}"/>
                </c:ext>
              </c:extLst>
            </c:dLbl>
            <c:dLbl>
              <c:idx val="2"/>
              <c:layout>
                <c:manualLayout>
                  <c:x val="1.8762690670303787E-3"/>
                  <c:y val="0.14486251368779671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794-4137-B62B-EB95CC61F3ED}"/>
                </c:ext>
              </c:extLst>
            </c:dLbl>
            <c:dLbl>
              <c:idx val="3"/>
              <c:layout>
                <c:manualLayout>
                  <c:x val="5.6288069931943515E-3"/>
                  <c:y val="0.14232106607923872"/>
                </c:manualLayout>
              </c:layout>
              <c:showVal val="1"/>
            </c:dLbl>
            <c:spPr>
              <a:solidFill>
                <a:schemeClr val="tx1"/>
              </a:solidFill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50800">
                <a:tailEnd type="triangle"/>
              </a:ln>
            </c:spPr>
            <c:trendlineType val="linear"/>
          </c:trendline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467066.65</c:v>
                </c:pt>
                <c:pt idx="1">
                  <c:v>560620.66</c:v>
                </c:pt>
                <c:pt idx="2">
                  <c:v>584782.19999999995</c:v>
                </c:pt>
                <c:pt idx="3">
                  <c:v>611022.06999999995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794-4137-B62B-EB95CC61F3ED}"/>
            </c:ext>
          </c:extLst>
        </c:ser>
        <c:axId val="66164992"/>
        <c:axId val="66900736"/>
      </c:barChart>
      <c:catAx>
        <c:axId val="661649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66900736"/>
        <c:crosses val="autoZero"/>
        <c:auto val="1"/>
        <c:lblAlgn val="ctr"/>
        <c:lblOffset val="100"/>
      </c:catAx>
      <c:valAx>
        <c:axId val="6690073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66164992"/>
        <c:crosses val="autoZero"/>
        <c:crossBetween val="between"/>
      </c:valAx>
      <c:spPr>
        <a:ln>
          <a:solidFill>
            <a:schemeClr val="bg1">
              <a:lumMod val="65000"/>
            </a:schemeClr>
          </a:solidFill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0.11965</cdr:x>
      <cdr:y>0.04243</cdr:y>
    </cdr:from>
    <cdr:to>
      <cdr:x>0.82061</cdr:x>
      <cdr:y>0.11662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22140" y="189009"/>
          <a:ext cx="5988260" cy="3304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rgbClr val="0000FF"/>
              </a:solidFill>
            </a:rPr>
            <a:t>Рост </a:t>
          </a:r>
          <a:r>
            <a:rPr lang="ru-RU" sz="2000" b="1" dirty="0" smtClean="0">
              <a:solidFill>
                <a:srgbClr val="0000FF"/>
              </a:solidFill>
            </a:rPr>
            <a:t>продаж на 30,8% за 3 года, за 2020 год – на 4,5%</a:t>
          </a:r>
          <a:endParaRPr lang="ru-RU" sz="2000" b="1" dirty="0">
            <a:solidFill>
              <a:srgbClr val="0000FF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EB52E-F682-4B5E-8EC7-72F3D507969D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55A41-C5AD-4D90-8388-35217BFB26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3529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6BCDA-86D4-4E62-857D-4CD893129A2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2784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666E-4B2D-4D8F-9BF7-98E5A000079C}" type="datetime1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9581-C935-4044-AE0E-F259945F3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6175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E7523-A12D-4D38-8954-CB9372C92980}" type="datetime1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9581-C935-4044-AE0E-F259945F3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4744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52BF2-066D-43C3-86CA-404BE842DC5C}" type="datetime1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9581-C935-4044-AE0E-F259945F3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2199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3F42-9B21-41CC-9C64-53C0C495CDB2}" type="datetime1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9581-C935-4044-AE0E-F259945F3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1720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68399-6C86-4EEC-8A1F-7A80E35814AC}" type="datetime1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9581-C935-4044-AE0E-F259945F3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4977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3F97-31A8-466A-8143-596D75B5B810}" type="datetime1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9581-C935-4044-AE0E-F259945F3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9903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6685A-E106-4C12-9988-437EFC5B67CE}" type="datetime1">
              <a:rPr lang="ru-RU" smtClean="0"/>
              <a:pPr/>
              <a:t>24.02.2021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9581-C935-4044-AE0E-F259945F3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4104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218E6-B72F-4BE7-99CA-543F474DE0DA}" type="datetime1">
              <a:rPr lang="ru-RU" smtClean="0"/>
              <a:pPr/>
              <a:t>24.02.2021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9581-C935-4044-AE0E-F259945F3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6600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26F3B-5661-42D0-9A27-114DF4E340AC}" type="datetime1">
              <a:rPr lang="ru-RU" smtClean="0"/>
              <a:pPr/>
              <a:t>24.02.2021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9581-C935-4044-AE0E-F259945F3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3675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F3C82-FD24-4DB3-A45A-48F76990CE27}" type="datetime1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9581-C935-4044-AE0E-F259945F3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5278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2EFE3-8669-4F54-8A01-CBC05AFDF3E9}" type="datetime1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9581-C935-4044-AE0E-F259945F3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7249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9EEB7-CA54-44E0-A30C-D1ADB6B6D0DD}" type="datetime1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29581-C935-4044-AE0E-F259945F3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2755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0778" y="1640097"/>
            <a:ext cx="10313376" cy="268173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Работа психиатрической службы</a:t>
            </a:r>
            <a:br>
              <a:rPr lang="ru-RU" sz="4800" b="1" dirty="0" smtClean="0">
                <a:solidFill>
                  <a:srgbClr val="002060"/>
                </a:solidFill>
              </a:rPr>
            </a:br>
            <a:r>
              <a:rPr lang="ru-RU" sz="4800" b="1" dirty="0" smtClean="0">
                <a:solidFill>
                  <a:srgbClr val="002060"/>
                </a:solidFill>
              </a:rPr>
              <a:t>и медицинского вуза</a:t>
            </a:r>
            <a:br>
              <a:rPr lang="ru-RU" sz="4800" b="1" dirty="0" smtClean="0">
                <a:solidFill>
                  <a:srgbClr val="002060"/>
                </a:solidFill>
              </a:rPr>
            </a:br>
            <a:r>
              <a:rPr lang="ru-RU" sz="4800" b="1" dirty="0" smtClean="0">
                <a:solidFill>
                  <a:srgbClr val="002060"/>
                </a:solidFill>
              </a:rPr>
              <a:t>Забайкальского края</a:t>
            </a:r>
            <a:br>
              <a:rPr lang="ru-RU" sz="4800" b="1" dirty="0" smtClean="0">
                <a:solidFill>
                  <a:srgbClr val="002060"/>
                </a:solidFill>
              </a:rPr>
            </a:br>
            <a:r>
              <a:rPr lang="ru-RU" sz="4800" b="1" dirty="0" smtClean="0">
                <a:solidFill>
                  <a:srgbClr val="002060"/>
                </a:solidFill>
              </a:rPr>
              <a:t>в условиях распространения </a:t>
            </a:r>
            <a:r>
              <a:rPr lang="en-US" sz="4800" b="1" dirty="0" smtClean="0">
                <a:solidFill>
                  <a:srgbClr val="002060"/>
                </a:solidFill>
              </a:rPr>
              <a:t>COVID-19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69877" y="5111388"/>
            <a:ext cx="6183923" cy="973305"/>
          </a:xfrm>
        </p:spPr>
        <p:txBody>
          <a:bodyPr/>
          <a:lstStyle/>
          <a:p>
            <a:pPr algn="r"/>
            <a:r>
              <a:rPr lang="ru-RU" b="1" dirty="0" smtClean="0"/>
              <a:t>Первый проректор, д.м.н. Сахаров А.В.</a:t>
            </a:r>
          </a:p>
          <a:p>
            <a:pPr algn="r"/>
            <a:r>
              <a:rPr lang="ru-RU" b="1" dirty="0" smtClean="0"/>
              <a:t>Главный врач, д.м.н. Ступина О.П.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38505" y="204213"/>
            <a:ext cx="11517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Научно-практическое мероприятие «Региональный опыт обеспечения психиатрической</a:t>
            </a:r>
          </a:p>
          <a:p>
            <a:pPr algn="ctr"/>
            <a:r>
              <a:rPr lang="ru-RU" b="1" dirty="0" smtClean="0"/>
              <a:t>и наркологической помощи в 2021 г.: второй год пандемии </a:t>
            </a:r>
            <a:r>
              <a:rPr lang="en-US" b="1" dirty="0" smtClean="0"/>
              <a:t>COVID-19</a:t>
            </a:r>
            <a:r>
              <a:rPr lang="ru-RU" b="1" dirty="0" smtClean="0"/>
              <a:t>»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107355" y="6253971"/>
            <a:ext cx="1980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2 марта 2021 года</a:t>
            </a:r>
            <a:endParaRPr lang="ru-RU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9581-C935-4044-AE0E-F259945F3AC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859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6053" y="365127"/>
            <a:ext cx="8193297" cy="86955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+mn-lt"/>
              </a:rPr>
              <a:t>Обучение врачей на факультете дополнительного профессионального 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0934" y="5518376"/>
            <a:ext cx="9711266" cy="950157"/>
          </a:xfrm>
        </p:spPr>
        <p:txBody>
          <a:bodyPr>
            <a:noAutofit/>
          </a:bodyPr>
          <a:lstStyle/>
          <a:p>
            <a:pPr marL="0" indent="361950" algn="just">
              <a:buNone/>
            </a:pPr>
            <a:r>
              <a:rPr lang="ru-RU" sz="2000" b="1" dirty="0"/>
              <a:t>В 2020 году было проучено 4524 курсанта, </a:t>
            </a:r>
            <a:r>
              <a:rPr lang="ru-RU" sz="2000" b="1" dirty="0">
                <a:solidFill>
                  <a:srgbClr val="000099"/>
                </a:solidFill>
              </a:rPr>
              <a:t>в том числе по вопросам профилактики, диагностики и лечению инфекции </a:t>
            </a:r>
            <a:r>
              <a:rPr lang="en-US" sz="2000" b="1" dirty="0">
                <a:solidFill>
                  <a:srgbClr val="000099"/>
                </a:solidFill>
              </a:rPr>
              <a:t>COVID</a:t>
            </a:r>
            <a:r>
              <a:rPr lang="ru-RU" sz="2000" b="1" dirty="0">
                <a:solidFill>
                  <a:srgbClr val="000099"/>
                </a:solidFill>
              </a:rPr>
              <a:t>-19 – 1981 человек</a:t>
            </a:r>
          </a:p>
          <a:p>
            <a:pPr marL="0" indent="361950" algn="just">
              <a:buNone/>
            </a:pPr>
            <a:r>
              <a:rPr lang="ru-RU" sz="2000" b="1" dirty="0"/>
              <a:t>Осуществлялись </a:t>
            </a:r>
            <a:r>
              <a:rPr lang="ru-RU" sz="2000" b="1" dirty="0" smtClean="0"/>
              <a:t> очные выездные </a:t>
            </a:r>
            <a:r>
              <a:rPr lang="ru-RU" sz="2000" b="1" dirty="0"/>
              <a:t>циклы обучения врачей в других </a:t>
            </a:r>
            <a:r>
              <a:rPr lang="ru-RU" sz="2000" b="1" dirty="0" smtClean="0"/>
              <a:t>регионах </a:t>
            </a:r>
            <a:r>
              <a:rPr lang="ru-RU" sz="2000" b="1" dirty="0"/>
              <a:t>РФ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75656" cy="1166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1308" y="1527696"/>
            <a:ext cx="2885017" cy="35936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76708" y="5121342"/>
            <a:ext cx="1255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г. Магадан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2225783639"/>
              </p:ext>
            </p:extLst>
          </p:nvPr>
        </p:nvGraphicFramePr>
        <p:xfrm>
          <a:off x="6031282" y="1924695"/>
          <a:ext cx="4346295" cy="3196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069600" y="1527695"/>
            <a:ext cx="37578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/>
              <a:t>Проучено курсантов на факультете ДПО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9581-C935-4044-AE0E-F259945F3AC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9321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n-lt"/>
              </a:rPr>
              <a:t>Кафедра психиатрии ЧГМА в условиях распространения </a:t>
            </a:r>
            <a:r>
              <a:rPr lang="en-US" sz="3600" b="1" dirty="0" smtClean="0">
                <a:solidFill>
                  <a:srgbClr val="002060"/>
                </a:solidFill>
                <a:latin typeface="+mn-lt"/>
              </a:rPr>
              <a:t>COVID-19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74333"/>
            <a:ext cx="10515600" cy="3429000"/>
          </a:xfrm>
        </p:spPr>
        <p:txBody>
          <a:bodyPr/>
          <a:lstStyle/>
          <a:p>
            <a:pPr marL="0" indent="449263" algn="just">
              <a:buNone/>
            </a:pPr>
            <a:r>
              <a:rPr lang="ru-RU" sz="2400" b="1" dirty="0" smtClean="0"/>
              <a:t>4 ассистента кафедры психиатрии, наркологии и медицинской психологии (2 штатных и 2 совместителя) - 50% от всех сотрудников - работали в моностационаре, расположенном на базе ГКУЗ «Краевая клиническая психиатрическая больница </a:t>
            </a:r>
            <a:r>
              <a:rPr lang="ru-RU" sz="2400" b="1" dirty="0" smtClean="0"/>
              <a:t>имени </a:t>
            </a:r>
            <a:r>
              <a:rPr lang="ru-RU" sz="2400" b="1" dirty="0" smtClean="0"/>
              <a:t>В.Х. Кандинского».</a:t>
            </a:r>
          </a:p>
          <a:p>
            <a:pPr marL="0" indent="449263" algn="just">
              <a:buNone/>
            </a:pPr>
            <a:r>
              <a:rPr lang="ru-RU" sz="2400" b="1" dirty="0" smtClean="0"/>
              <a:t>Все 19 ординаторов кафедры с октября 2020 года были трудоустроены врачами-стажерами в </a:t>
            </a:r>
            <a:r>
              <a:rPr lang="ru-RU" sz="2400" b="1" dirty="0" smtClean="0"/>
              <a:t>моностационарах Забайкальского края и </a:t>
            </a:r>
            <a:r>
              <a:rPr lang="ru-RU" sz="2400" b="1" dirty="0" smtClean="0"/>
              <a:t>Республики Бурятия, в </a:t>
            </a:r>
            <a:r>
              <a:rPr lang="ru-RU" sz="2400" b="1" dirty="0" smtClean="0"/>
              <a:t>поликлиниках </a:t>
            </a:r>
            <a:r>
              <a:rPr lang="ru-RU" sz="2400" b="1" dirty="0" smtClean="0"/>
              <a:t>города Читы для работы с </a:t>
            </a:r>
            <a:r>
              <a:rPr lang="en-US" sz="2400" b="1" dirty="0" smtClean="0"/>
              <a:t>COVID-</a:t>
            </a:r>
            <a:r>
              <a:rPr lang="ru-RU" sz="2400" b="1" dirty="0" smtClean="0"/>
              <a:t>пациентами, а также врачами-стажерами-психиатрами в </a:t>
            </a:r>
            <a:r>
              <a:rPr lang="ru-RU" sz="2400" b="1" dirty="0"/>
              <a:t>Краевую </a:t>
            </a:r>
            <a:r>
              <a:rPr lang="ru-RU" sz="2400" b="1" dirty="0" smtClean="0"/>
              <a:t>клиническую психиатрическую больницу имени В.Х. Кандинского.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9581-C935-4044-AE0E-F259945F3AC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1208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76045"/>
            <a:ext cx="10515600" cy="100019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Опыт 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 лечения 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COVID-19 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у пациентов с психическими 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расстройствами в моностационаре ККПБ им. В.Х. Кандинского</a:t>
            </a:r>
            <a:endParaRPr lang="ru-RU" sz="28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537343"/>
            <a:ext cx="3243532" cy="491407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9581-C935-4044-AE0E-F259945F3ACB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4714" y="1537341"/>
            <a:ext cx="3204753" cy="49051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52449" y="1546301"/>
            <a:ext cx="3258606" cy="490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3132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4760" y="539563"/>
            <a:ext cx="4377790" cy="5816787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9581-C935-4044-AE0E-F259945F3ACB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0563" y="351952"/>
            <a:ext cx="4499324" cy="600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2548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+mn-lt"/>
              </a:rPr>
              <a:t>Суицидологическая ситуация в регионе (1)</a:t>
            </a:r>
            <a:endParaRPr lang="ru-RU" sz="40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54284660"/>
              </p:ext>
            </p:extLst>
          </p:nvPr>
        </p:nvGraphicFramePr>
        <p:xfrm>
          <a:off x="378069" y="2297716"/>
          <a:ext cx="5688623" cy="34701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67454">
                  <a:extLst>
                    <a:ext uri="{9D8B030D-6E8A-4147-A177-3AD203B41FA5}">
                      <a16:colId xmlns:a16="http://schemas.microsoft.com/office/drawing/2014/main" xmlns="" val="607832257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3151124680"/>
                    </a:ext>
                  </a:extLst>
                </a:gridCol>
                <a:gridCol w="1178169">
                  <a:extLst>
                    <a:ext uri="{9D8B030D-6E8A-4147-A177-3AD203B41FA5}">
                      <a16:colId xmlns:a16="http://schemas.microsoft.com/office/drawing/2014/main" xmlns="" val="3140612235"/>
                    </a:ext>
                  </a:extLst>
                </a:gridCol>
              </a:tblGrid>
              <a:tr h="122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2019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2020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496350737"/>
                  </a:ext>
                </a:extLst>
              </a:tr>
              <a:tr h="2673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Всего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306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302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09076475"/>
                  </a:ext>
                </a:extLst>
              </a:tr>
              <a:tr h="1403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Несовершеннолетние:</a:t>
                      </a:r>
                    </a:p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0-14 лет</a:t>
                      </a:r>
                    </a:p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15-17 лет</a:t>
                      </a:r>
                    </a:p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</a:p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Всего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21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18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713907405"/>
                  </a:ext>
                </a:extLst>
              </a:tr>
              <a:tr h="2673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Трудоспособный возраст (М+Ж)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252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233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31550262"/>
                  </a:ext>
                </a:extLst>
              </a:tr>
              <a:tr h="2673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Мужчины, 16-60 лет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224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202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243656319"/>
                  </a:ext>
                </a:extLst>
              </a:tr>
              <a:tr h="2673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Женщины, 16-55 лет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28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31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956220983"/>
                  </a:ext>
                </a:extLst>
              </a:tr>
              <a:tr h="2673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Пенсионеры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49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58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200677177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9581-C935-4044-AE0E-F259945F3ACB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18731" y="1800744"/>
            <a:ext cx="4407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Число самоубийств в Забайкальском крае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378239" y="2297716"/>
            <a:ext cx="550896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sz="1600" b="1" dirty="0" smtClean="0"/>
              <a:t>Число </a:t>
            </a:r>
            <a:r>
              <a:rPr lang="ru-RU" sz="1600" b="1" dirty="0"/>
              <a:t>завершенных суицидов </a:t>
            </a:r>
            <a:r>
              <a:rPr lang="ru-RU" sz="1600" b="1" dirty="0" smtClean="0"/>
              <a:t>в </a:t>
            </a:r>
            <a:r>
              <a:rPr lang="ru-RU" sz="1600" b="1" dirty="0"/>
              <a:t>2020 </a:t>
            </a:r>
            <a:r>
              <a:rPr lang="ru-RU" sz="1600" b="1" dirty="0" smtClean="0"/>
              <a:t>году снизилось </a:t>
            </a:r>
            <a:r>
              <a:rPr lang="ru-RU" sz="1600" b="1" dirty="0"/>
              <a:t>только на </a:t>
            </a:r>
            <a:r>
              <a:rPr lang="ru-RU" sz="1600" b="1" dirty="0" smtClean="0"/>
              <a:t>1,3% </a:t>
            </a:r>
            <a:r>
              <a:rPr lang="ru-RU" sz="1600" b="1" dirty="0"/>
              <a:t>в сравнении с 2019 </a:t>
            </a:r>
            <a:r>
              <a:rPr lang="ru-RU" sz="1600" b="1" dirty="0" smtClean="0"/>
              <a:t>годом. Хотя </a:t>
            </a:r>
            <a:r>
              <a:rPr lang="ru-RU" sz="1600" b="1" dirty="0"/>
              <a:t>годом ранее темп снижения был выше в 10 раз (</a:t>
            </a:r>
            <a:r>
              <a:rPr lang="ru-RU" sz="1600" b="1" dirty="0" smtClean="0"/>
              <a:t>13,4%). </a:t>
            </a:r>
          </a:p>
          <a:p>
            <a:pPr indent="361950" algn="just"/>
            <a:r>
              <a:rPr lang="ru-RU" sz="1600" b="1" dirty="0" smtClean="0"/>
              <a:t>Снижение </a:t>
            </a:r>
            <a:r>
              <a:rPr lang="ru-RU" sz="1600" b="1" dirty="0"/>
              <a:t>суицидальной смертности наблюдалось </a:t>
            </a:r>
            <a:r>
              <a:rPr lang="ru-RU" sz="1600" b="1" dirty="0" smtClean="0"/>
              <a:t>среди подростков </a:t>
            </a:r>
            <a:r>
              <a:rPr lang="ru-RU" sz="1600" b="1" dirty="0"/>
              <a:t>и лиц трудоспособного </a:t>
            </a:r>
            <a:r>
              <a:rPr lang="ru-RU" sz="1600" b="1" dirty="0" smtClean="0"/>
              <a:t>возраста. Исключением </a:t>
            </a:r>
            <a:r>
              <a:rPr lang="ru-RU" sz="1600" b="1" dirty="0"/>
              <a:t>стали представители пенсионного возраста, </a:t>
            </a:r>
            <a:r>
              <a:rPr lang="ru-RU" sz="1600" b="1" dirty="0" smtClean="0"/>
              <a:t>среди </a:t>
            </a:r>
            <a:r>
              <a:rPr lang="ru-RU" sz="1600" b="1" dirty="0"/>
              <a:t>которых отмечена тенденция к </a:t>
            </a:r>
            <a:r>
              <a:rPr lang="ru-RU" sz="1600" b="1" dirty="0" smtClean="0"/>
              <a:t>увеличению самоубийств </a:t>
            </a:r>
            <a:r>
              <a:rPr lang="ru-RU" sz="1600" b="1" dirty="0"/>
              <a:t>на </a:t>
            </a:r>
            <a:r>
              <a:rPr lang="ru-RU" sz="1600" b="1" dirty="0" smtClean="0"/>
              <a:t>18,4%, </a:t>
            </a:r>
            <a:r>
              <a:rPr lang="ru-RU" sz="1600" b="1" dirty="0"/>
              <a:t>а также дети – произошел рост в </a:t>
            </a:r>
            <a:r>
              <a:rPr lang="ru-RU" sz="1600" b="1" dirty="0" smtClean="0"/>
              <a:t>этой возрастной </a:t>
            </a:r>
            <a:r>
              <a:rPr lang="ru-RU" sz="1600" b="1" dirty="0"/>
              <a:t>группе в 4 </a:t>
            </a:r>
            <a:r>
              <a:rPr lang="ru-RU" sz="1600" b="1" dirty="0" smtClean="0"/>
              <a:t>раза.</a:t>
            </a:r>
          </a:p>
          <a:p>
            <a:pPr indent="361950" algn="just"/>
            <a:r>
              <a:rPr lang="ru-RU" sz="1600" b="1" dirty="0" smtClean="0"/>
              <a:t>В </a:t>
            </a:r>
            <a:r>
              <a:rPr lang="ru-RU" sz="1600" b="1" dirty="0"/>
              <a:t>целом, официальный показатель смертности по причине </a:t>
            </a:r>
            <a:r>
              <a:rPr lang="ru-RU" sz="1600" b="1" dirty="0" smtClean="0"/>
              <a:t>самоубийств </a:t>
            </a:r>
            <a:r>
              <a:rPr lang="ru-RU" sz="1600" b="1" dirty="0"/>
              <a:t>в 2020 году снизился в Забайкальском </a:t>
            </a:r>
            <a:r>
              <a:rPr lang="ru-RU" sz="1600" b="1" dirty="0" smtClean="0"/>
              <a:t>крае всего </a:t>
            </a:r>
            <a:r>
              <a:rPr lang="ru-RU" sz="1600" b="1" dirty="0"/>
              <a:t>на 1,1 % в сравнении с 2019 </a:t>
            </a:r>
            <a:r>
              <a:rPr lang="ru-RU" sz="1600" b="1" dirty="0" smtClean="0"/>
              <a:t>годом (</a:t>
            </a:r>
            <a:r>
              <a:rPr lang="ru-RU" sz="1600" b="1" dirty="0"/>
              <a:t>28,5 и 28,8 на 100 тыс. населения соответственно).</a:t>
            </a:r>
          </a:p>
        </p:txBody>
      </p:sp>
    </p:spTree>
    <p:extLst>
      <p:ext uri="{BB962C8B-B14F-4D97-AF65-F5344CB8AC3E}">
        <p14:creationId xmlns:p14="http://schemas.microsoft.com/office/powerpoint/2010/main" xmlns="" val="1454326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+mn-lt"/>
              </a:rPr>
              <a:t>Суицидологическая ситуация в регионе (2)</a:t>
            </a:r>
            <a:endParaRPr lang="ru-RU" sz="4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9581-C935-4044-AE0E-F259945F3ACB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7881" y="1800744"/>
            <a:ext cx="5509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Число суицидальных попыток в Забайкальском крае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378239" y="2297716"/>
            <a:ext cx="550896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sz="1600" b="1" dirty="0" smtClean="0"/>
              <a:t>Число </a:t>
            </a:r>
            <a:r>
              <a:rPr lang="ru-RU" sz="1600" b="1" dirty="0"/>
              <a:t>зарегистрированных суицидальных попыток </a:t>
            </a:r>
            <a:r>
              <a:rPr lang="ru-RU" sz="1600" b="1" dirty="0" smtClean="0"/>
              <a:t>в </a:t>
            </a:r>
            <a:r>
              <a:rPr lang="ru-RU" sz="1600" b="1" dirty="0"/>
              <a:t>2020 </a:t>
            </a:r>
            <a:r>
              <a:rPr lang="ru-RU" sz="1600" b="1" dirty="0" smtClean="0"/>
              <a:t>году </a:t>
            </a:r>
            <a:r>
              <a:rPr lang="ru-RU" sz="1600" b="1" dirty="0"/>
              <a:t>оказалось на </a:t>
            </a:r>
            <a:r>
              <a:rPr lang="ru-RU" sz="1600" b="1" dirty="0" smtClean="0"/>
              <a:t>56,1% </a:t>
            </a:r>
            <a:r>
              <a:rPr lang="ru-RU" sz="1600" b="1" dirty="0"/>
              <a:t>больше </a:t>
            </a:r>
            <a:r>
              <a:rPr lang="ru-RU" sz="1600" b="1" dirty="0" smtClean="0"/>
              <a:t>в сравнении </a:t>
            </a:r>
            <a:r>
              <a:rPr lang="ru-RU" sz="1600" b="1" dirty="0"/>
              <a:t>с 2019 </a:t>
            </a:r>
            <a:r>
              <a:rPr lang="ru-RU" sz="1600" b="1" dirty="0" smtClean="0"/>
              <a:t>годом.</a:t>
            </a:r>
          </a:p>
          <a:p>
            <a:pPr indent="361950" algn="just"/>
            <a:r>
              <a:rPr lang="ru-RU" sz="1600" b="1" dirty="0" smtClean="0"/>
              <a:t>Максимальный </a:t>
            </a:r>
            <a:r>
              <a:rPr lang="ru-RU" sz="1600" b="1" dirty="0"/>
              <a:t>прирост парасуицидов отмечен среди несовершеннолетних – в 1,52 раза, </a:t>
            </a:r>
            <a:r>
              <a:rPr lang="ru-RU" sz="1600" b="1" dirty="0" smtClean="0"/>
              <a:t>преимущественно </a:t>
            </a:r>
            <a:r>
              <a:rPr lang="ru-RU" sz="1600" b="1" dirty="0"/>
              <a:t>в возрасте до 15 лет – в 1,9 раза. Также существенный прирост числа суицидальных попыток отмечен среди лиц трудоспособного возраста (в 1,56 раза), особенно мужчин (в 2,36 раза</a:t>
            </a:r>
            <a:r>
              <a:rPr lang="ru-RU" sz="1600" b="1" dirty="0" smtClean="0"/>
              <a:t>).</a:t>
            </a:r>
          </a:p>
          <a:p>
            <a:pPr indent="361950" algn="just"/>
            <a:r>
              <a:rPr lang="ru-RU" sz="1600" b="1" dirty="0" smtClean="0"/>
              <a:t>Официальный </a:t>
            </a:r>
            <a:r>
              <a:rPr lang="ru-RU" sz="1600" b="1" dirty="0"/>
              <a:t>показатель зарегистрированных парасуицидов </a:t>
            </a:r>
            <a:r>
              <a:rPr lang="ru-RU" sz="1600" b="1" dirty="0" smtClean="0"/>
              <a:t>в </a:t>
            </a:r>
            <a:r>
              <a:rPr lang="ru-RU" sz="1600" b="1" dirty="0"/>
              <a:t>2020 </a:t>
            </a:r>
            <a:r>
              <a:rPr lang="ru-RU" sz="1600" b="1" dirty="0" smtClean="0"/>
              <a:t>году </a:t>
            </a:r>
            <a:r>
              <a:rPr lang="ru-RU" sz="1600" b="1" dirty="0"/>
              <a:t>увеличился в Забайкальском крае на 57,1 % в сравнении с 2019 годом (68,5 и 43,6 на 100 тыс. населения соответственно).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54666608"/>
              </p:ext>
            </p:extLst>
          </p:nvPr>
        </p:nvGraphicFramePr>
        <p:xfrm>
          <a:off x="383948" y="2297716"/>
          <a:ext cx="5645916" cy="34701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93148">
                  <a:extLst>
                    <a:ext uri="{9D8B030D-6E8A-4147-A177-3AD203B41FA5}">
                      <a16:colId xmlns:a16="http://schemas.microsoft.com/office/drawing/2014/main" xmlns="" val="1893457855"/>
                    </a:ext>
                  </a:extLst>
                </a:gridCol>
                <a:gridCol w="1105455">
                  <a:extLst>
                    <a:ext uri="{9D8B030D-6E8A-4147-A177-3AD203B41FA5}">
                      <a16:colId xmlns:a16="http://schemas.microsoft.com/office/drawing/2014/main" xmlns="" val="73035133"/>
                    </a:ext>
                  </a:extLst>
                </a:gridCol>
                <a:gridCol w="1147313">
                  <a:extLst>
                    <a:ext uri="{9D8B030D-6E8A-4147-A177-3AD203B41FA5}">
                      <a16:colId xmlns:a16="http://schemas.microsoft.com/office/drawing/2014/main" xmlns="" val="1727667929"/>
                    </a:ext>
                  </a:extLst>
                </a:gridCol>
              </a:tblGrid>
              <a:tr h="2749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2019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2020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155384183"/>
                  </a:ext>
                </a:extLst>
              </a:tr>
              <a:tr h="2749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Всего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465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726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969987426"/>
                  </a:ext>
                </a:extLst>
              </a:tr>
              <a:tr h="1443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Несовершеннолетние:</a:t>
                      </a:r>
                    </a:p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0-14 лет</a:t>
                      </a:r>
                    </a:p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15-17 лет</a:t>
                      </a:r>
                    </a:p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</a:p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Всего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79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112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64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106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170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405539295"/>
                  </a:ext>
                </a:extLst>
              </a:tr>
              <a:tr h="2749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Трудоспособный </a:t>
                      </a:r>
                      <a:r>
                        <a:rPr lang="ru-RU" sz="1800" b="1" dirty="0" smtClean="0">
                          <a:effectLst/>
                        </a:rPr>
                        <a:t>возраст (М+Ж)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372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579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138357"/>
                  </a:ext>
                </a:extLst>
              </a:tr>
              <a:tr h="2749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Мужчины, 16-60 лет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126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297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059913457"/>
                  </a:ext>
                </a:extLst>
              </a:tr>
              <a:tr h="2749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Женщины, 16-55 лет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246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282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293425238"/>
                  </a:ext>
                </a:extLst>
              </a:tr>
              <a:tr h="2749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Пенсионеры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54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53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364313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02788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9867" y="188640"/>
            <a:ext cx="9965266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/>
                <a:latin typeface="+mn-lt"/>
              </a:rPr>
              <a:t>Розничная продажа алкогольной продукции</a:t>
            </a:r>
            <a:br>
              <a:rPr lang="ru-RU" sz="2800" b="1" dirty="0" smtClean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800" b="1" dirty="0" smtClean="0">
                <a:solidFill>
                  <a:srgbClr val="002060"/>
                </a:solidFill>
                <a:effectLst/>
                <a:latin typeface="+mn-lt"/>
              </a:rPr>
              <a:t>в Забайкальском крае, в декалитрах</a:t>
            </a:r>
            <a:br>
              <a:rPr lang="ru-RU" sz="2800" b="1" dirty="0" smtClean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800" b="1" dirty="0" smtClean="0">
                <a:solidFill>
                  <a:srgbClr val="002060"/>
                </a:solidFill>
                <a:effectLst/>
                <a:latin typeface="+mn-lt"/>
              </a:rPr>
              <a:t>(по данным Росалкогольрегулирования)</a:t>
            </a:r>
            <a:endParaRPr lang="ru-RU" sz="2800" b="1" dirty="0">
              <a:solidFill>
                <a:srgbClr val="002060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955800" y="1700808"/>
          <a:ext cx="8542867" cy="4454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9581-C935-4044-AE0E-F259945F3ACB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54601" y="4292601"/>
            <a:ext cx="1354665" cy="931332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Смягчение ограничений по времени продажи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41540"/>
            <a:ext cx="10515600" cy="114731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n-lt"/>
              </a:rPr>
              <a:t>Перспективы научных исследований, посвященных проблеме 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COVID-19</a:t>
            </a: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9581-C935-4044-AE0E-F259945F3ACB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1575458"/>
            <a:ext cx="10798834" cy="333297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marL="38100" indent="411163" algn="just">
              <a:buNone/>
            </a:pPr>
            <a:r>
              <a:rPr lang="ru-RU" sz="2000" b="1" dirty="0" smtClean="0">
                <a:solidFill>
                  <a:srgbClr val="000099"/>
                </a:solidFill>
              </a:rPr>
              <a:t>В Читинской государственной медицинской академии в 2020 году дополнительно было утверждено к выполнению 3 темы докторских и 25 тем кандидатских диссертаций, </a:t>
            </a:r>
            <a:r>
              <a:rPr lang="ru-RU" sz="2000" b="1" dirty="0" smtClean="0">
                <a:solidFill>
                  <a:srgbClr val="FF0000"/>
                </a:solidFill>
              </a:rPr>
              <a:t>в том числе 8 – посвященных </a:t>
            </a:r>
            <a:r>
              <a:rPr lang="en-US" sz="2000" b="1" dirty="0" smtClean="0">
                <a:solidFill>
                  <a:srgbClr val="FF0000"/>
                </a:solidFill>
              </a:rPr>
              <a:t>COVID-19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marL="38100" indent="411163" algn="just">
              <a:buNone/>
            </a:pPr>
            <a:endParaRPr lang="ru-RU" sz="1100" b="1" dirty="0">
              <a:solidFill>
                <a:srgbClr val="FF0000"/>
              </a:solidFill>
            </a:endParaRPr>
          </a:p>
          <a:p>
            <a:pPr marL="38100" indent="411163" algn="just">
              <a:buNone/>
            </a:pPr>
            <a:r>
              <a:rPr lang="ru-RU" sz="2000" b="1" dirty="0" smtClean="0">
                <a:solidFill>
                  <a:srgbClr val="000099"/>
                </a:solidFill>
              </a:rPr>
              <a:t>Сформирован и пополняется </a:t>
            </a:r>
            <a:r>
              <a:rPr lang="ru-RU" sz="2000" b="1" dirty="0">
                <a:solidFill>
                  <a:srgbClr val="000099"/>
                </a:solidFill>
              </a:rPr>
              <a:t>регистр пациентов </a:t>
            </a:r>
            <a:r>
              <a:rPr lang="ru-RU" sz="2000" b="1" dirty="0" smtClean="0">
                <a:solidFill>
                  <a:srgbClr val="000099"/>
                </a:solidFill>
              </a:rPr>
              <a:t>с </a:t>
            </a:r>
            <a:r>
              <a:rPr lang="en-US" sz="2000" b="1" dirty="0" smtClean="0">
                <a:solidFill>
                  <a:srgbClr val="000099"/>
                </a:solidFill>
              </a:rPr>
              <a:t>COVID</a:t>
            </a:r>
            <a:r>
              <a:rPr lang="ru-RU" sz="2000" b="1" dirty="0" smtClean="0">
                <a:solidFill>
                  <a:srgbClr val="000099"/>
                </a:solidFill>
              </a:rPr>
              <a:t>-19, пролеченных в самом крупном моностационаре города Читы, набирается клинический и биологический материал для научных исследований</a:t>
            </a:r>
          </a:p>
          <a:p>
            <a:pPr marL="38100" indent="411163" algn="just">
              <a:buNone/>
            </a:pPr>
            <a:endParaRPr lang="ru-RU" sz="1100" b="1" dirty="0">
              <a:solidFill>
                <a:srgbClr val="000099"/>
              </a:solidFill>
            </a:endParaRPr>
          </a:p>
          <a:p>
            <a:pPr marL="38100" indent="411163" algn="just">
              <a:buNone/>
            </a:pPr>
            <a:r>
              <a:rPr lang="ru-RU" sz="2000" b="1" dirty="0" smtClean="0">
                <a:solidFill>
                  <a:srgbClr val="000099"/>
                </a:solidFill>
              </a:rPr>
              <a:t>Одна из выполняемых научных работ – </a:t>
            </a:r>
            <a:r>
              <a:rPr lang="ru-RU" sz="2000" b="1" dirty="0" smtClean="0">
                <a:solidFill>
                  <a:srgbClr val="002060"/>
                </a:solidFill>
              </a:rPr>
              <a:t>«Патогенетические </a:t>
            </a:r>
            <a:r>
              <a:rPr lang="ru-RU" sz="2000" b="1" dirty="0">
                <a:solidFill>
                  <a:srgbClr val="002060"/>
                </a:solidFill>
              </a:rPr>
              <a:t>закономерности изменений некоторых провоспалительных хемокинов, цитокинов и маркеров поражения ЦНС при развитии новой коронавирусной инфекции (COVID-19) различной степени </a:t>
            </a:r>
            <a:r>
              <a:rPr lang="ru-RU" sz="2000" b="1" dirty="0" smtClean="0">
                <a:solidFill>
                  <a:srgbClr val="002060"/>
                </a:solidFill>
              </a:rPr>
              <a:t>тяжести» </a:t>
            </a:r>
            <a:r>
              <a:rPr lang="ru-RU" sz="2000" b="1" dirty="0" smtClean="0">
                <a:solidFill>
                  <a:srgbClr val="002060"/>
                </a:solidFill>
              </a:rPr>
              <a:t>(по </a:t>
            </a:r>
            <a:r>
              <a:rPr lang="ru-RU" sz="2000" b="1" dirty="0" smtClean="0">
                <a:solidFill>
                  <a:srgbClr val="002060"/>
                </a:solidFill>
              </a:rPr>
              <a:t>специальности «Патологическая физиология</a:t>
            </a:r>
            <a:r>
              <a:rPr lang="ru-RU" sz="2000" b="1" dirty="0" smtClean="0">
                <a:solidFill>
                  <a:srgbClr val="002060"/>
                </a:solidFill>
              </a:rPr>
              <a:t>»)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38200" y="5095032"/>
            <a:ext cx="10798834" cy="1254967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263" algn="just"/>
            <a:r>
              <a:rPr lang="ru-RU" sz="1900" b="1" dirty="0" smtClean="0">
                <a:solidFill>
                  <a:schemeClr val="bg1"/>
                </a:solidFill>
              </a:rPr>
              <a:t>Сотрудниками кафедры </a:t>
            </a:r>
            <a:r>
              <a:rPr lang="ru-RU" sz="1900" b="1" dirty="0" smtClean="0">
                <a:solidFill>
                  <a:schemeClr val="bg1"/>
                </a:solidFill>
              </a:rPr>
              <a:t>психиатрии при участии специалистов ККПБ им. В.Х. Кандинского </a:t>
            </a:r>
            <a:r>
              <a:rPr lang="ru-RU" sz="1900" b="1" dirty="0" smtClean="0">
                <a:solidFill>
                  <a:schemeClr val="bg1"/>
                </a:solidFill>
              </a:rPr>
              <a:t>готовится к утверждению тематическая карта, посвященная клинико-патогенетических особенностям формирования когнитивных нарушений после перенесенной новой коронавирусной инфекции </a:t>
            </a:r>
            <a:r>
              <a:rPr lang="en-US" sz="1900" b="1" dirty="0" smtClean="0">
                <a:solidFill>
                  <a:schemeClr val="bg1"/>
                </a:solidFill>
              </a:rPr>
              <a:t>COVID-19</a:t>
            </a:r>
            <a:r>
              <a:rPr lang="ru-RU" sz="1900" b="1" dirty="0" smtClean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80792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578" y="655607"/>
            <a:ext cx="51635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Спасибо за внимание!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6"/>
          <a:stretch>
            <a:fillRect/>
          </a:stretch>
        </p:blipFill>
        <p:spPr bwMode="auto">
          <a:xfrm>
            <a:off x="277802" y="1683750"/>
            <a:ext cx="5749543" cy="244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l="117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9581-C935-4044-AE0E-F259945F3ACB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6" name="Picture 3" descr="71"/>
          <p:cNvPicPr>
            <a:picLocks noChangeAspect="1" noChangeArrowheads="1"/>
          </p:cNvPicPr>
          <p:nvPr/>
        </p:nvPicPr>
        <p:blipFill>
          <a:blip r:embed="rId3" cstate="print"/>
          <a:srcRect b="9498"/>
          <a:stretch>
            <a:fillRect/>
          </a:stretch>
        </p:blipFill>
        <p:spPr bwMode="auto">
          <a:xfrm>
            <a:off x="6248401" y="3283281"/>
            <a:ext cx="5637213" cy="2490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91359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COVID</a:t>
            </a:r>
            <a:r>
              <a:rPr lang="ru-RU" b="1" dirty="0" smtClean="0">
                <a:solidFill>
                  <a:srgbClr val="002060"/>
                </a:solidFill>
              </a:rPr>
              <a:t>-19 в Забайкальском крае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49263" algn="just">
              <a:buNone/>
            </a:pPr>
            <a:r>
              <a:rPr lang="ru-RU" sz="2400" b="1" dirty="0"/>
              <a:t>На территории Забайкальского края первый случай заражения </a:t>
            </a:r>
            <a:r>
              <a:rPr lang="en-US" sz="2400" b="1" dirty="0"/>
              <a:t>COVID</a:t>
            </a:r>
            <a:r>
              <a:rPr lang="ru-RU" sz="2400" b="1" dirty="0"/>
              <a:t>-19 был зарегистрирован 31 января 2020 года, заболевшим являлся гражданин </a:t>
            </a:r>
            <a:r>
              <a:rPr lang="ru-RU" sz="2400" b="1" dirty="0" smtClean="0"/>
              <a:t>Китая.</a:t>
            </a:r>
          </a:p>
          <a:p>
            <a:pPr marL="0" indent="449263" algn="just">
              <a:buNone/>
            </a:pPr>
            <a:r>
              <a:rPr lang="ru-RU" sz="2400" b="1" dirty="0" smtClean="0"/>
              <a:t>Первый </a:t>
            </a:r>
            <a:r>
              <a:rPr lang="ru-RU" sz="2400" b="1" dirty="0"/>
              <a:t>случай заражения среди местного населения выявлен только </a:t>
            </a:r>
            <a:r>
              <a:rPr lang="ru-RU" sz="2400" b="1" dirty="0" smtClean="0"/>
              <a:t>    04 </a:t>
            </a:r>
            <a:r>
              <a:rPr lang="ru-RU" sz="2400" b="1" dirty="0"/>
              <a:t>апреля 2020 года. Представленные обстоятельства возникновения вспышки заболеваемости значительно </a:t>
            </a:r>
            <a:r>
              <a:rPr lang="ru-RU" sz="2400" b="1" dirty="0" smtClean="0"/>
              <a:t>сдвинули </a:t>
            </a:r>
            <a:r>
              <a:rPr lang="ru-RU" sz="2400" b="1" dirty="0"/>
              <a:t>по срокам </a:t>
            </a:r>
            <a:r>
              <a:rPr lang="ru-RU" sz="2400" b="1" dirty="0" smtClean="0"/>
              <a:t>наступление «первой волны» в субъекте и пролонгировали уровень </a:t>
            </a:r>
            <a:r>
              <a:rPr lang="ru-RU" sz="2400" b="1" dirty="0"/>
              <a:t>общего социального напряжения в регионе (в том числе ввиду </a:t>
            </a:r>
            <a:r>
              <a:rPr lang="ru-RU" sz="2400" b="1" dirty="0" smtClean="0"/>
              <a:t>более </a:t>
            </a:r>
            <a:r>
              <a:rPr lang="ru-RU" sz="2400" b="1" dirty="0" smtClean="0"/>
              <a:t>длительного периода </a:t>
            </a:r>
            <a:r>
              <a:rPr lang="ru-RU" sz="2400" b="1" dirty="0" smtClean="0"/>
              <a:t>самоизоляции).</a:t>
            </a:r>
          </a:p>
          <a:p>
            <a:pPr marL="0" indent="449263" algn="just">
              <a:buNone/>
            </a:pPr>
            <a:r>
              <a:rPr lang="ru-RU" sz="2400" b="1" dirty="0" smtClean="0"/>
              <a:t>На 01 марта 2021 года в Забайкальском крае общее число заболевших составило более 38 700 человек, выздоровело – почти 37 000, умерло – </a:t>
            </a:r>
            <a:r>
              <a:rPr lang="ru-RU" sz="2400" b="1" dirty="0" smtClean="0"/>
              <a:t>710 </a:t>
            </a:r>
            <a:r>
              <a:rPr lang="ru-RU" sz="2400" b="1" dirty="0" smtClean="0"/>
              <a:t>человек. </a:t>
            </a:r>
            <a:endParaRPr lang="ru-RU" sz="24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9581-C935-4044-AE0E-F259945F3AC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606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В Забайкальском крае моностационары для лечения пациентов с 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COVID-19 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были организованы в том числе в медицинских организациях психиатрического и наркологического профиля</a:t>
            </a:r>
            <a:endParaRPr lang="ru-RU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9581-C935-4044-AE0E-F259945F3ACB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12800" y="2049592"/>
            <a:ext cx="10798834" cy="42157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marL="38100" indent="411163" algn="just">
              <a:buNone/>
            </a:pPr>
            <a:endParaRPr lang="ru-RU" sz="1000" b="1" dirty="0" smtClean="0">
              <a:solidFill>
                <a:srgbClr val="000099"/>
              </a:solidFill>
            </a:endParaRPr>
          </a:p>
          <a:p>
            <a:pPr marL="38100" indent="411163" algn="just">
              <a:buNone/>
            </a:pPr>
            <a:r>
              <a:rPr lang="ru-RU" sz="2000" b="1" dirty="0" smtClean="0">
                <a:solidFill>
                  <a:srgbClr val="000099"/>
                </a:solidFill>
              </a:rPr>
              <a:t>Весной 2020 года моностационары были организованы в том числе </a:t>
            </a:r>
            <a:r>
              <a:rPr lang="ru-RU" sz="2000" b="1" dirty="0" smtClean="0">
                <a:solidFill>
                  <a:srgbClr val="000099"/>
                </a:solidFill>
              </a:rPr>
              <a:t>в Краевой клинической психиатрической больнице имени В.Х. </a:t>
            </a:r>
            <a:r>
              <a:rPr lang="ru-RU" sz="2000" b="1" dirty="0" smtClean="0">
                <a:solidFill>
                  <a:srgbClr val="000099"/>
                </a:solidFill>
              </a:rPr>
              <a:t>Кандинского и Забайкальском </a:t>
            </a:r>
            <a:r>
              <a:rPr lang="ru-RU" sz="2000" b="1" dirty="0" smtClean="0">
                <a:solidFill>
                  <a:srgbClr val="000099"/>
                </a:solidFill>
              </a:rPr>
              <a:t>краевом наркологическом диспансере, при этом психиатрическая служба оказывала всю стационарную наркологическую помощь в этот период.</a:t>
            </a:r>
            <a:endParaRPr lang="ru-RU" sz="2000" b="1" dirty="0" smtClean="0">
              <a:solidFill>
                <a:srgbClr val="000099"/>
              </a:solidFill>
            </a:endParaRPr>
          </a:p>
          <a:p>
            <a:pPr marL="38100" indent="411163" algn="just">
              <a:buNone/>
            </a:pPr>
            <a:endParaRPr lang="ru-RU" sz="1000" b="1" dirty="0" smtClean="0">
              <a:solidFill>
                <a:srgbClr val="000099"/>
              </a:solidFill>
            </a:endParaRPr>
          </a:p>
          <a:p>
            <a:pPr marL="38100" indent="411163" algn="just">
              <a:buNone/>
            </a:pPr>
            <a:r>
              <a:rPr lang="ru-RU" sz="2000" b="1" dirty="0" smtClean="0">
                <a:solidFill>
                  <a:srgbClr val="000099"/>
                </a:solidFill>
              </a:rPr>
              <a:t>С октября 2020 года в период «второй волны» такая ситуация повторилась, но наркологический диспансер был перепрофилирован только на 2 месяца, а психиатрическая больница до сих пор имеет в своем составе отделение для лечения новой коронавирусной инфекции.</a:t>
            </a:r>
          </a:p>
          <a:p>
            <a:pPr marL="38100" indent="411163" algn="just">
              <a:buNone/>
            </a:pPr>
            <a:endParaRPr lang="ru-RU" sz="1000" b="1" dirty="0" smtClean="0">
              <a:solidFill>
                <a:srgbClr val="000099"/>
              </a:solidFill>
            </a:endParaRPr>
          </a:p>
          <a:p>
            <a:pPr marL="38100" indent="411163" algn="just">
              <a:buNone/>
            </a:pPr>
            <a:r>
              <a:rPr lang="ru-RU" sz="2000" b="1" dirty="0" smtClean="0">
                <a:solidFill>
                  <a:srgbClr val="000099"/>
                </a:solidFill>
              </a:rPr>
              <a:t>При этом Краевая клиническая психиатрическая больница </a:t>
            </a:r>
            <a:r>
              <a:rPr lang="ru-RU" sz="2000" b="1" dirty="0" smtClean="0">
                <a:solidFill>
                  <a:srgbClr val="000099"/>
                </a:solidFill>
              </a:rPr>
              <a:t>имени В.Х. </a:t>
            </a:r>
            <a:r>
              <a:rPr lang="ru-RU" sz="2000" b="1" dirty="0" smtClean="0">
                <a:solidFill>
                  <a:srgbClr val="000099"/>
                </a:solidFill>
              </a:rPr>
              <a:t>Кандинского продолжала оказывать специализированную психиатрическую помощь жителям Забайкальского края в полном объеме.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marL="38100" indent="411163" algn="just">
              <a:buNone/>
            </a:pPr>
            <a:endParaRPr lang="ru-RU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5504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n-lt"/>
              </a:rPr>
              <a:t>Моностационар для лечения пациентов с </a:t>
            </a:r>
            <a:r>
              <a:rPr lang="en-US" sz="3600" b="1" dirty="0" smtClean="0">
                <a:solidFill>
                  <a:srgbClr val="002060"/>
                </a:solidFill>
                <a:latin typeface="+mn-lt"/>
              </a:rPr>
              <a:t>COVID</a:t>
            </a:r>
            <a:r>
              <a:rPr lang="ru-RU" sz="3600" b="1" dirty="0" smtClean="0">
                <a:solidFill>
                  <a:srgbClr val="002060"/>
                </a:solidFill>
                <a:latin typeface="+mn-lt"/>
              </a:rPr>
              <a:t>-19 в ККПБ им. В.Х. Кандинского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947333"/>
            <a:ext cx="10515600" cy="4229630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/>
              <a:t>В период «первой волны» </a:t>
            </a:r>
            <a:r>
              <a:rPr lang="ru-RU" sz="2400" b="1" dirty="0" smtClean="0"/>
              <a:t>основной контингент больных </a:t>
            </a:r>
            <a:r>
              <a:rPr lang="ru-RU" sz="2400" b="1" dirty="0" smtClean="0"/>
              <a:t>в моностационаре составляли </a:t>
            </a:r>
            <a:r>
              <a:rPr lang="ru-RU" sz="2400" b="1" dirty="0" smtClean="0"/>
              <a:t>пациенты из психиатрических </a:t>
            </a:r>
            <a:r>
              <a:rPr lang="ru-RU" sz="2400" b="1" dirty="0" smtClean="0"/>
              <a:t>домов-интернатов.</a:t>
            </a:r>
          </a:p>
          <a:p>
            <a:pPr algn="just"/>
            <a:r>
              <a:rPr lang="ru-RU" sz="2400" b="1" dirty="0" smtClean="0"/>
              <a:t>В период </a:t>
            </a:r>
            <a:r>
              <a:rPr lang="ru-RU" sz="2400" b="1" dirty="0" smtClean="0"/>
              <a:t>«второй волны», </a:t>
            </a:r>
            <a:r>
              <a:rPr lang="ru-RU" sz="2400" b="1" dirty="0" smtClean="0"/>
              <a:t>начиная с ноября 2020 года, увеличилась заболеваемость среди  пациентов 9 социальных </a:t>
            </a:r>
            <a:r>
              <a:rPr lang="ru-RU" sz="2400" b="1" dirty="0" smtClean="0"/>
              <a:t>учреждений региона. </a:t>
            </a:r>
            <a:r>
              <a:rPr lang="ru-RU" sz="2400" b="1" dirty="0" smtClean="0"/>
              <a:t>Преимущественно это были легкие и средние формы по своему течению, однако все </a:t>
            </a:r>
            <a:r>
              <a:rPr lang="ru-RU" sz="2400" b="1" dirty="0" smtClean="0"/>
              <a:t>пациенты </a:t>
            </a:r>
            <a:r>
              <a:rPr lang="ru-RU" sz="2400" b="1" dirty="0" smtClean="0"/>
              <a:t>требовали специализированной медицинской помощи в условиях моностационара</a:t>
            </a:r>
            <a:r>
              <a:rPr lang="ru-RU" sz="2400" b="1" dirty="0" smtClean="0"/>
              <a:t>.</a:t>
            </a:r>
          </a:p>
          <a:p>
            <a:pPr algn="just"/>
            <a:r>
              <a:rPr lang="ru-RU" sz="2400" b="1" dirty="0" smtClean="0"/>
              <a:t>До 5 февраля </a:t>
            </a:r>
            <a:r>
              <a:rPr lang="ru-RU" sz="2400" b="1" dirty="0" smtClean="0"/>
              <a:t>2021 года отделение </a:t>
            </a:r>
            <a:r>
              <a:rPr lang="ru-RU" sz="2400" b="1" dirty="0" smtClean="0"/>
              <a:t>было на 80 </a:t>
            </a:r>
            <a:r>
              <a:rPr lang="ru-RU" sz="2400" b="1" dirty="0" smtClean="0"/>
              <a:t>коек, ввиду снижения заболеваемости </a:t>
            </a:r>
            <a:r>
              <a:rPr lang="en-US" sz="2400" b="1" dirty="0" smtClean="0"/>
              <a:t>COVID-19</a:t>
            </a:r>
            <a:r>
              <a:rPr lang="ru-RU" sz="2400" b="1" dirty="0" smtClean="0"/>
              <a:t> в крае </a:t>
            </a:r>
            <a:r>
              <a:rPr lang="ru-RU" sz="2400" b="1" dirty="0" smtClean="0"/>
              <a:t>было принято решение сократить коечный фонд моностационара до 40. С этого времени больные поступают </a:t>
            </a:r>
            <a:r>
              <a:rPr lang="ru-RU" sz="2400" b="1" dirty="0" smtClean="0"/>
              <a:t>с COVID-19, часто без сопутствующего психического расстройства.</a:t>
            </a:r>
            <a:endParaRPr lang="ru-RU" sz="24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9581-C935-4044-AE0E-F259945F3AC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5522" y="188641"/>
            <a:ext cx="10103052" cy="104604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Организация образовательного процесса в 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Читинской ГМА </a:t>
            </a:r>
            <a:r>
              <a:rPr lang="ru-RU" sz="24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в условиях борьбы с распространением новой коронавирусной инфекции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93631" y="1581340"/>
            <a:ext cx="10550106" cy="2009955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>
                <a:solidFill>
                  <a:srgbClr val="000099"/>
                </a:solidFill>
                <a:cs typeface="Arial" panose="020B0604020202020204" pitchFamily="34" charset="0"/>
              </a:rPr>
              <a:t>Переход на применение электронного обучения и дистанционных образовательных технологий, использование симуляционных классов</a:t>
            </a:r>
          </a:p>
          <a:p>
            <a:pPr algn="just"/>
            <a:r>
              <a:rPr lang="ru-RU" sz="1800" b="1" dirty="0">
                <a:solidFill>
                  <a:srgbClr val="000099"/>
                </a:solidFill>
                <a:cs typeface="Arial" panose="020B0604020202020204" pitchFamily="34" charset="0"/>
              </a:rPr>
              <a:t>Активное взаимодействие с обучающимися, организация горячей линии</a:t>
            </a:r>
          </a:p>
          <a:p>
            <a:pPr algn="just"/>
            <a:r>
              <a:rPr lang="ru-RU" sz="1800" b="1" dirty="0">
                <a:solidFill>
                  <a:srgbClr val="000099"/>
                </a:solidFill>
                <a:cs typeface="Arial" panose="020B0604020202020204" pitchFamily="34" charset="0"/>
              </a:rPr>
              <a:t>Взаимодействие с родителями студентов с академической задолженностью</a:t>
            </a:r>
          </a:p>
          <a:p>
            <a:pPr algn="just"/>
            <a:r>
              <a:rPr lang="ru-RU" sz="1800" b="1" dirty="0">
                <a:solidFill>
                  <a:srgbClr val="000099"/>
                </a:solidFill>
                <a:cs typeface="Arial" panose="020B0604020202020204" pitchFamily="34" charset="0"/>
              </a:rPr>
              <a:t>Взаимодействие с региональным Министерством здравоохранения и общественными организациями</a:t>
            </a:r>
          </a:p>
          <a:p>
            <a:pPr algn="just"/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75656" cy="1166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Пользователь\Desktop\IMG_028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164" y="3619419"/>
            <a:ext cx="3347049" cy="2685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0370D93-CCA4-4B64-8FE5-4B45987CD8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2212" y="3619420"/>
            <a:ext cx="4262887" cy="2685520"/>
          </a:xfrm>
          <a:prstGeom prst="rect">
            <a:avLst/>
          </a:prstGeom>
        </p:spPr>
      </p:pic>
      <p:pic>
        <p:nvPicPr>
          <p:cNvPr id="7" name="Рисунок 6" descr="F:\Фото для самообсл\Пехов и Перфильев\IMG-df5a42e08f61f4641356283e043f6da0-V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6009" y="3619420"/>
            <a:ext cx="3677727" cy="2685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9581-C935-4044-AE0E-F259945F3AC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192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75656" cy="1166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523792" y="359058"/>
            <a:ext cx="3280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Волонтеры ЧГМА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19296" y="1342514"/>
            <a:ext cx="54487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Помощь </a:t>
            </a:r>
            <a:r>
              <a:rPr lang="ru-RU" sz="2000" b="1" dirty="0"/>
              <a:t>пожилым людям в период пандемии:</a:t>
            </a:r>
          </a:p>
          <a:p>
            <a:pPr marL="285750" indent="249238">
              <a:buFont typeface="Arial" panose="020B0604020202020204" pitchFamily="34" charset="0"/>
              <a:buChar char="•"/>
            </a:pPr>
            <a:r>
              <a:rPr lang="ru-RU" sz="2000" b="1" dirty="0"/>
              <a:t>приём и обработка заявок; </a:t>
            </a:r>
          </a:p>
          <a:p>
            <a:pPr marL="285750" indent="249238">
              <a:buFont typeface="Arial" panose="020B0604020202020204" pitchFamily="34" charset="0"/>
              <a:buChar char="•"/>
            </a:pPr>
            <a:r>
              <a:rPr lang="ru-RU" sz="2000" b="1" dirty="0"/>
              <a:t>сбор и доставка необходимых продуктов, лекарств, вещей.</a:t>
            </a:r>
          </a:p>
          <a:p>
            <a:pPr algn="ctr"/>
            <a:r>
              <a:rPr lang="ru-RU" sz="2000" b="1" dirty="0">
                <a:solidFill>
                  <a:srgbClr val="000099"/>
                </a:solidFill>
              </a:rPr>
              <a:t>120 активных участников</a:t>
            </a:r>
          </a:p>
        </p:txBody>
      </p:sp>
      <p:pic>
        <p:nvPicPr>
          <p:cNvPr id="5" name="Picture 3" descr="C:\Users\User\Desktop\волонтер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9564" y="1342515"/>
            <a:ext cx="3439906" cy="2578429"/>
          </a:xfrm>
          <a:prstGeom prst="rect">
            <a:avLst/>
          </a:prstGeom>
          <a:noFill/>
        </p:spPr>
      </p:pic>
      <p:pic>
        <p:nvPicPr>
          <p:cNvPr id="6" name="Picture 6" descr="https://sun4-17.userapi.com/7bktO47WFvwcZSF33EKexxMq2WiiO279TwTTGQ/NaJJ7Bpxs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33291" y="4028777"/>
            <a:ext cx="1990501" cy="2654001"/>
          </a:xfrm>
          <a:prstGeom prst="rect">
            <a:avLst/>
          </a:prstGeom>
          <a:noFill/>
        </p:spPr>
      </p:pic>
      <p:pic>
        <p:nvPicPr>
          <p:cNvPr id="7" name="Picture 2" descr="https://sun9-45.userapi.com/c855432/v855432589/221c60/fQLt-4U9jG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20855" y="3087183"/>
            <a:ext cx="3845760" cy="3595594"/>
          </a:xfrm>
          <a:prstGeom prst="rect">
            <a:avLst/>
          </a:prstGeom>
          <a:noFill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9581-C935-4044-AE0E-F259945F3AC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7354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0041" y="240509"/>
            <a:ext cx="7081748" cy="99417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+mn-lt"/>
              </a:rPr>
              <a:t>В условиях эпидемии </a:t>
            </a:r>
            <a:r>
              <a:rPr lang="en-US" sz="3200" b="1" dirty="0">
                <a:solidFill>
                  <a:srgbClr val="002060"/>
                </a:solidFill>
                <a:latin typeface="+mn-lt"/>
              </a:rPr>
              <a:t>COVID</a:t>
            </a:r>
            <a:r>
              <a:rPr lang="ru-RU" sz="3200" b="1" dirty="0">
                <a:solidFill>
                  <a:srgbClr val="002060"/>
                </a:solidFill>
                <a:latin typeface="+mn-lt"/>
              </a:rPr>
              <a:t>-</a:t>
            </a:r>
            <a:r>
              <a:rPr lang="en-US" sz="3200" b="1" dirty="0">
                <a:solidFill>
                  <a:srgbClr val="002060"/>
                </a:solidFill>
                <a:latin typeface="+mn-lt"/>
              </a:rPr>
              <a:t>19</a:t>
            </a:r>
            <a:r>
              <a:rPr lang="ru-RU" sz="3200" b="1" dirty="0">
                <a:solidFill>
                  <a:srgbClr val="002060"/>
                </a:solidFill>
                <a:latin typeface="+mn-lt"/>
              </a:rPr>
              <a:t> (1)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6875" y="1234682"/>
            <a:ext cx="8915400" cy="49073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/>
              <a:t>Обучающиеся 1-6 курсов по программам специалитета</a:t>
            </a:r>
          </a:p>
          <a:p>
            <a:pPr marL="0" indent="0" algn="ctr">
              <a:buNone/>
            </a:pPr>
            <a:endParaRPr lang="ru-RU" sz="800" b="1" dirty="0"/>
          </a:p>
          <a:p>
            <a:pPr marL="0" indent="361950" algn="just">
              <a:buNone/>
            </a:pPr>
            <a:r>
              <a:rPr lang="ru-RU" sz="1600" b="1" dirty="0">
                <a:solidFill>
                  <a:srgbClr val="000099"/>
                </a:solidFill>
              </a:rPr>
              <a:t>540 студентов </a:t>
            </a:r>
            <a:r>
              <a:rPr lang="ru-RU" sz="1600" b="1" dirty="0"/>
              <a:t>трудоустроены в медицинских организациях Забайкальского края и Республики Бурятия на должностях младшего и среднего медперсонала</a:t>
            </a:r>
          </a:p>
          <a:p>
            <a:pPr marL="0" indent="361950" algn="just">
              <a:buNone/>
            </a:pPr>
            <a:endParaRPr lang="ru-RU" sz="1600" dirty="0"/>
          </a:p>
          <a:p>
            <a:pPr marL="0" indent="361950" algn="just">
              <a:buNone/>
            </a:pPr>
            <a:endParaRPr lang="ru-RU" sz="1600" dirty="0"/>
          </a:p>
          <a:p>
            <a:pPr marL="0" indent="361950" algn="just">
              <a:buNone/>
            </a:pPr>
            <a:endParaRPr lang="ru-RU" sz="1600" dirty="0"/>
          </a:p>
          <a:p>
            <a:pPr marL="0" indent="361950" algn="just">
              <a:buNone/>
            </a:pPr>
            <a:endParaRPr lang="ru-RU" sz="1600" dirty="0"/>
          </a:p>
          <a:p>
            <a:pPr marL="0" indent="361950" algn="just">
              <a:buNone/>
            </a:pPr>
            <a:endParaRPr lang="ru-RU" sz="1600" dirty="0"/>
          </a:p>
          <a:p>
            <a:pPr marL="0" indent="361950" algn="just">
              <a:buNone/>
            </a:pPr>
            <a:r>
              <a:rPr lang="ru-RU" sz="1600" b="1" dirty="0">
                <a:solidFill>
                  <a:srgbClr val="000099"/>
                </a:solidFill>
              </a:rPr>
              <a:t>305 студентов </a:t>
            </a:r>
            <a:r>
              <a:rPr lang="ru-RU" sz="1600" b="1" dirty="0"/>
              <a:t>в ноябре-декабре 2020 года прошли производственную практику (первичное звено здравоохранения, </a:t>
            </a:r>
            <a:r>
              <a:rPr lang="en-US" sz="1600" b="1" dirty="0"/>
              <a:t>call</a:t>
            </a:r>
            <a:r>
              <a:rPr lang="ru-RU" sz="1600" b="1" dirty="0"/>
              <a:t>-центры)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/>
          </p:nvPr>
        </p:nvGraphicFramePr>
        <p:xfrm>
          <a:off x="1584385" y="2478790"/>
          <a:ext cx="7819306" cy="1777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/>
          </p:nvPr>
        </p:nvGraphicFramePr>
        <p:xfrm>
          <a:off x="2843843" y="4597880"/>
          <a:ext cx="7651630" cy="2214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475656" cy="1166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9581-C935-4044-AE0E-F259945F3AC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8674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8299" y="1311215"/>
            <a:ext cx="8857172" cy="52879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/>
              <a:t>Обучающиеся 1-2 курса по программам ординатуры</a:t>
            </a:r>
          </a:p>
          <a:p>
            <a:pPr marL="0" indent="361950" algn="just">
              <a:buNone/>
            </a:pPr>
            <a:r>
              <a:rPr lang="ru-RU" sz="1700" b="1" dirty="0">
                <a:solidFill>
                  <a:srgbClr val="000099"/>
                </a:solidFill>
              </a:rPr>
              <a:t>246 ординаторов</a:t>
            </a:r>
            <a:r>
              <a:rPr lang="ru-RU" sz="1700" b="1" dirty="0"/>
              <a:t> трудоустроены в медицинских организациях Забайкальского края и Республики Бурятия на должностях среднего медперсонала и врачей-стажеров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2400" b="1" dirty="0"/>
              <a:t>Профессорско-преподавательский состав</a:t>
            </a:r>
          </a:p>
          <a:p>
            <a:pPr marL="0" indent="361950" algn="just">
              <a:buNone/>
            </a:pPr>
            <a:r>
              <a:rPr lang="ru-RU" sz="1700" b="1" dirty="0">
                <a:solidFill>
                  <a:srgbClr val="000099"/>
                </a:solidFill>
              </a:rPr>
              <a:t>163 преподавателя </a:t>
            </a:r>
            <a:r>
              <a:rPr lang="ru-RU" sz="1700" b="1" dirty="0"/>
              <a:t>трудоустроены в медицинских организациях Забайкальского края врачами-специалистами, в том числе:</a:t>
            </a:r>
          </a:p>
          <a:p>
            <a:pPr marL="715963" indent="0" algn="just">
              <a:buNone/>
            </a:pPr>
            <a:r>
              <a:rPr lang="ru-RU" sz="1700" dirty="0"/>
              <a:t>в условиях работы с </a:t>
            </a:r>
            <a:r>
              <a:rPr lang="en-US" sz="1700" dirty="0"/>
              <a:t>COVID 19</a:t>
            </a:r>
            <a:r>
              <a:rPr lang="ru-RU" sz="1700" dirty="0"/>
              <a:t> – </a:t>
            </a:r>
            <a:r>
              <a:rPr lang="ru-RU" sz="1700" b="1" dirty="0"/>
              <a:t>17</a:t>
            </a:r>
          </a:p>
          <a:p>
            <a:pPr marL="715963" indent="0" algn="just">
              <a:buNone/>
            </a:pPr>
            <a:r>
              <a:rPr lang="ru-RU" sz="1700" dirty="0"/>
              <a:t>в первичном звене здравоохранения – </a:t>
            </a:r>
            <a:r>
              <a:rPr lang="ru-RU" sz="1700" b="1" dirty="0"/>
              <a:t>81</a:t>
            </a:r>
          </a:p>
          <a:p>
            <a:pPr marL="715963" indent="0" algn="just">
              <a:buNone/>
            </a:pPr>
            <a:r>
              <a:rPr lang="ru-RU" sz="1700" dirty="0"/>
              <a:t>в стационарах – </a:t>
            </a:r>
            <a:r>
              <a:rPr lang="ru-RU" sz="1700" b="1" dirty="0"/>
              <a:t>65</a:t>
            </a:r>
            <a:endParaRPr lang="ru-RU" sz="1700" dirty="0"/>
          </a:p>
        </p:txBody>
      </p:sp>
      <p:graphicFrame>
        <p:nvGraphicFramePr>
          <p:cNvPr id="6" name="Диаграмма 5"/>
          <p:cNvGraphicFramePr/>
          <p:nvPr>
            <p:extLst/>
          </p:nvPr>
        </p:nvGraphicFramePr>
        <p:xfrm>
          <a:off x="2034037" y="2490871"/>
          <a:ext cx="8065699" cy="2029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75656" cy="1166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060041" y="240509"/>
            <a:ext cx="7081748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rgbClr val="002060"/>
                </a:solidFill>
                <a:latin typeface="+mn-lt"/>
              </a:rPr>
              <a:t>В условиях эпидемии </a:t>
            </a:r>
            <a:r>
              <a:rPr lang="en-US" sz="3200" b="1" dirty="0">
                <a:solidFill>
                  <a:srgbClr val="002060"/>
                </a:solidFill>
                <a:latin typeface="+mn-lt"/>
              </a:rPr>
              <a:t>COVID</a:t>
            </a:r>
            <a:r>
              <a:rPr lang="ru-RU" sz="3200" b="1" dirty="0">
                <a:solidFill>
                  <a:srgbClr val="002060"/>
                </a:solidFill>
                <a:latin typeface="+mn-lt"/>
              </a:rPr>
              <a:t>-</a:t>
            </a:r>
            <a:r>
              <a:rPr lang="en-US" sz="3200" b="1" dirty="0">
                <a:solidFill>
                  <a:srgbClr val="002060"/>
                </a:solidFill>
                <a:latin typeface="+mn-lt"/>
              </a:rPr>
              <a:t>19</a:t>
            </a:r>
            <a:r>
              <a:rPr lang="ru-RU" sz="3200" b="1" dirty="0">
                <a:solidFill>
                  <a:srgbClr val="002060"/>
                </a:solidFill>
                <a:latin typeface="+mn-lt"/>
              </a:rPr>
              <a:t> (2)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9581-C935-4044-AE0E-F259945F3AC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4860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6228" y="189782"/>
            <a:ext cx="9750035" cy="10449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+mn-lt"/>
              </a:rPr>
              <a:t>Мобильная выездная медицинская бригада из ЧГМА организовала работу </a:t>
            </a:r>
            <a:r>
              <a:rPr lang="ru-RU" sz="2400" b="1" dirty="0" smtClean="0">
                <a:latin typeface="+mn-lt"/>
              </a:rPr>
              <a:t>моностационара в </a:t>
            </a:r>
            <a:r>
              <a:rPr lang="ru-RU" sz="2400" b="1" dirty="0">
                <a:latin typeface="+mn-lt"/>
              </a:rPr>
              <a:t>Приморском крае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13962" y="1738632"/>
            <a:ext cx="5524543" cy="888521"/>
          </a:xfrm>
        </p:spPr>
        <p:txBody>
          <a:bodyPr>
            <a:normAutofit/>
          </a:bodyPr>
          <a:lstStyle/>
          <a:p>
            <a:pPr marL="0" indent="361950" algn="just">
              <a:buNone/>
            </a:pPr>
            <a:r>
              <a:rPr lang="ru-RU" sz="1800" b="1" dirty="0">
                <a:solidFill>
                  <a:srgbClr val="002060"/>
                </a:solidFill>
              </a:rPr>
              <a:t>В ноябре-декабре 2020 года 4 врача и                      3 медсестры за 2 недели запустили работу моностационара в городе Дальнегорск</a:t>
            </a:r>
            <a:endParaRPr lang="ru-RU" sz="1800" b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75656" cy="1166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g.zbp.ru/1d/16/653616.iovkq4.wrz.sg.c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458308" y="2784590"/>
            <a:ext cx="3983713" cy="186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g.zbp.ru/c7/69/ff04b6.iovkq5.66oi.hq.n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6228" y="1738632"/>
            <a:ext cx="2968429" cy="395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g.zbp.ru/09/79/ede036.iovkq4.96vc.vh.nm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8" t="23214" r="-238" b="11489"/>
          <a:stretch/>
        </p:blipFill>
        <p:spPr bwMode="auto">
          <a:xfrm>
            <a:off x="4911940" y="4804913"/>
            <a:ext cx="3627577" cy="177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9581-C935-4044-AE0E-F259945F3AC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13673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1204</Words>
  <Application>Microsoft Office PowerPoint</Application>
  <PresentationFormat>Произвольный</PresentationFormat>
  <Paragraphs>184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Работа психиатрической службы и медицинского вуза Забайкальского края в условиях распространения COVID-19</vt:lpstr>
      <vt:lpstr>COVID-19 в Забайкальском крае</vt:lpstr>
      <vt:lpstr>В Забайкальском крае моностационары для лечения пациентов с COVID-19 были организованы в том числе в медицинских организациях психиатрического и наркологического профиля</vt:lpstr>
      <vt:lpstr>Моностационар для лечения пациентов с COVID-19 в ККПБ им. В.Х. Кандинского</vt:lpstr>
      <vt:lpstr>Организация образовательного процесса в Читинской ГМА в условиях борьбы с распространением новой коронавирусной инфекции</vt:lpstr>
      <vt:lpstr>Слайд 6</vt:lpstr>
      <vt:lpstr>В условиях эпидемии COVID-19 (1)</vt:lpstr>
      <vt:lpstr>Слайд 8</vt:lpstr>
      <vt:lpstr>Мобильная выездная медицинская бригада из ЧГМА организовала работу моностационара в Приморском крае</vt:lpstr>
      <vt:lpstr>Обучение врачей на факультете дополнительного профессионального образования</vt:lpstr>
      <vt:lpstr>Кафедра психиатрии ЧГМА в условиях распространения COVID-19</vt:lpstr>
      <vt:lpstr>Опыт  лечения COVID-19 у пациентов с психическими расстройствами в моностационаре ККПБ им. В.Х. Кандинского</vt:lpstr>
      <vt:lpstr>Слайд 13</vt:lpstr>
      <vt:lpstr>Суицидологическая ситуация в регионе (1)</vt:lpstr>
      <vt:lpstr>Суицидологическая ситуация в регионе (2)</vt:lpstr>
      <vt:lpstr>Розничная продажа алкогольной продукции в Забайкальском крае, в декалитрах (по данным Росалкогольрегулирования)</vt:lpstr>
      <vt:lpstr>Перспективы научных исследований, посвященных проблеме COVID-19</vt:lpstr>
      <vt:lpstr>Слайд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психиатрической службы в условиях COVID-19 в Забайкальском крае</dc:title>
  <dc:creator>Пользователь Windows</dc:creator>
  <cp:lastModifiedBy>123</cp:lastModifiedBy>
  <cp:revision>22</cp:revision>
  <dcterms:created xsi:type="dcterms:W3CDTF">2021-02-24T08:06:58Z</dcterms:created>
  <dcterms:modified xsi:type="dcterms:W3CDTF">2021-02-24T13:48:38Z</dcterms:modified>
</cp:coreProperties>
</file>