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4" r:id="rId4"/>
    <p:sldId id="257" r:id="rId5"/>
    <p:sldId id="258" r:id="rId6"/>
    <p:sldId id="259" r:id="rId7"/>
    <p:sldId id="265" r:id="rId8"/>
    <p:sldId id="260" r:id="rId9"/>
    <p:sldId id="263" r:id="rId10"/>
    <p:sldId id="261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43" autoAdjust="0"/>
    <p:restoredTop sz="94660"/>
  </p:normalViewPr>
  <p:slideViewPr>
    <p:cSldViewPr>
      <p:cViewPr varScale="1">
        <p:scale>
          <a:sx n="101" d="100"/>
          <a:sy n="101" d="100"/>
        </p:scale>
        <p:origin x="-5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5429264"/>
            <a:ext cx="8286807" cy="114300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Главный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внештатный специалист психиатр-нарколог министерства здравоохранения Новосибирской области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Теркулов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Равиль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Инаятуллович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4705" y="4572008"/>
            <a:ext cx="6629400" cy="64294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/>
            </a:r>
            <a:b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</a:br>
            <a: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/>
            </a:r>
            <a:b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</a:br>
            <a: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/>
            </a:r>
            <a:b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</a:br>
            <a: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/>
            </a:r>
            <a:b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</a:br>
            <a: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Особенности  организации </a:t>
            </a:r>
            <a:r>
              <a:rPr lang="ru-RU" sz="3100" b="1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оказания </a:t>
            </a:r>
            <a:r>
              <a:rPr lang="ru-RU" sz="3100" b="1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 наркологической медицинской  </a:t>
            </a:r>
            <a:r>
              <a:rPr lang="ru-RU" sz="3100" b="1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помощи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в  чрезвычайной  ситуации, связанной с 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коронавирусной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 инфекцией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2815260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212976"/>
            <a:ext cx="8229600" cy="331236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тезисы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выступлений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специалистов ФГБУ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«НМИЦ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ПН                     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им. В.П. Сербского» на ВКС совещании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29.04.2020;</a:t>
            </a:r>
          </a:p>
          <a:p>
            <a:pPr marL="11430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методические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рекомендации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ФГБУ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«НМИЦ ПН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им. В.П. Сербского» Минздрава России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«Организация мероприятий по оказанию медицинской помощи по профилю «психиатрия» в период распространения новой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инфекции COVID-19».</a:t>
            </a:r>
          </a:p>
          <a:p>
            <a:endParaRPr lang="ru-RU" dirty="0"/>
          </a:p>
        </p:txBody>
      </p:sp>
      <p:pic>
        <p:nvPicPr>
          <p:cNvPr id="1027" name="Picture 3" descr="C:\Users\Шамовская\Desktop\Fotolia_28463420_Subscription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33687" y="422658"/>
            <a:ext cx="4608513" cy="2574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Шамовская\Desktop\S7skfcHsnC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045" y="474425"/>
            <a:ext cx="2572066" cy="252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72137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ru-RU" sz="6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algn="ctr">
              <a:buNone/>
            </a:pPr>
            <a:r>
              <a:rPr lang="ru-RU" sz="6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531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08372"/>
            <a:ext cx="8643998" cy="1039427"/>
          </a:xfrm>
        </p:spPr>
        <p:txBody>
          <a:bodyPr>
            <a:normAutofit/>
          </a:bodyPr>
          <a:lstStyle/>
          <a:p>
            <a:r>
              <a:rPr lang="ru-RU" dirty="0" smtClean="0"/>
              <a:t>Ситуация по </a:t>
            </a:r>
            <a:r>
              <a:rPr lang="en-US" dirty="0" smtClean="0"/>
              <a:t>COVID-19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543956" cy="437356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Новосибирской области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 01.06.2020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количество инфицированных – 2 914 человек;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количество выздоровевших – 1 129 человек;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количество умерших – 33 человека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Пугина\Desktop\ikl1FKy7A79qf3zILBD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14818"/>
            <a:ext cx="3571875" cy="2455068"/>
          </a:xfrm>
          <a:prstGeom prst="rect">
            <a:avLst/>
          </a:prstGeom>
          <a:noFill/>
        </p:spPr>
      </p:pic>
      <p:pic>
        <p:nvPicPr>
          <p:cNvPr id="1027" name="Picture 3" descr="C:\Users\Пугина\Desktop\75589084316349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4214818"/>
            <a:ext cx="3933825" cy="24336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Нормативно-правовые документы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0535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Правительства Новосибирской области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18.03.2020  № 72-п «О введении режима повышенной готовности на территории Новосибирской области»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 Губернатора Новосибирской области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31.03.2020 №48 «Об ограничении доступа людей и транспортных средств»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МЗ НСО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23.03.2020 «О временном порядке организации работы медицинских организаций в целях реализации мер по профилактике и снижению рисков распространения новой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инфекции на территории Новосибирской области»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ГБУЗ НСО «Новосибирский областной клинический наркологический диспансер»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24.03.2020 №87 «О временном порядке организации работы ГБУЗ НСО «НОКНД»…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Мероприятия по ПРЕДУПРЕЖДЕНИЮ РАСПРОСТРАНЕНИЯ КОРОНАВИРУСНОЙ ИНФЕКЦИИ </a:t>
            </a:r>
            <a:r>
              <a:rPr lang="en-US" sz="3100" b="1" dirty="0" smtClean="0"/>
              <a:t>covid-19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8800"/>
            <a:ext cx="8579296" cy="5112568"/>
          </a:xfrm>
        </p:spPr>
        <p:txBody>
          <a:bodyPr numCol="1">
            <a:noAutofit/>
          </a:bodyPr>
          <a:lstStyle/>
          <a:p>
            <a:pPr marL="11430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Приостановлена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плановая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госпитализация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круглосуточные стационарные отделения и в дневной стационар ГБУЗ НСО «НОКНД» (кроме госпитализации на обязательное лечение по решению суда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)*.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Госпитализация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пациентов на обязательное лечение по решению суда осуществляется после забора биологического материала на исследование на COVID-19 и получения отрицательного результата исследования.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</a:t>
            </a:r>
          </a:p>
          <a:p>
            <a:pPr marL="114300" indent="0" algn="just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На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основании Постановлений Губернатора Новосибирской 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области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приказа министерства здравоохранения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Новосибирской </a:t>
            </a:r>
          </a:p>
          <a:p>
            <a:pPr marL="114300" indent="0" algn="just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области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28.03.2020 № 779 «О временной схеме оказания 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медицинской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помощи больным неинфекционного профиля»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Шамовская\Desktop\paren-dver-zamok-klyuchi-a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5" y="4437112"/>
            <a:ext cx="2448272" cy="220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6569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Плановая амбулаторная медицинская помощь: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Запись на прием к врачу-психиатру-наркологу осуществляется операторами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call-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центра;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облюдается масочный режим;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отрудники диспансера 2 раза в день осуществляют термометрию;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облюдается рекомендованная дистанция в 1,5-2 метра между посетителями;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 пришедшим на прием пациентам предлагается обрабатывать руки антисептиком.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Шамовская\Desktop\bb2384c4b898adac591dc90001eed0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589240"/>
            <a:ext cx="3744416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08937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52600"/>
            <a:ext cx="8579296" cy="43735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Прием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диспансерных пациентов проводится врачами-психиатрами-наркологами диспансерного отделения № 1 ГБУЗ НСО «НОКНД» и в дистанционном режиме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групповых занятий психотерапевтической группы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осуществляется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формате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конференции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Zoom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4098" name="Picture 2" descr="C:\Users\Шамовская\Desktop\shutterstock_35234532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284984"/>
            <a:ext cx="3024336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05612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064895" cy="936104"/>
          </a:xfrm>
        </p:spPr>
        <p:txBody>
          <a:bodyPr>
            <a:normAutofit/>
          </a:bodyPr>
          <a:lstStyle/>
          <a:p>
            <a:r>
              <a:rPr lang="en-US" b="1" dirty="0" smtClean="0"/>
              <a:t>ONLINE-</a:t>
            </a:r>
            <a:r>
              <a:rPr lang="ru-RU" b="1" dirty="0" smtClean="0"/>
              <a:t>КОНСУЛЬТАЦИИ</a:t>
            </a:r>
            <a:endParaRPr lang="ru-RU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51520" y="908720"/>
            <a:ext cx="3885828" cy="432048"/>
          </a:xfrm>
        </p:spPr>
        <p:txBody>
          <a:bodyPr>
            <a:normAutofit/>
          </a:bodyPr>
          <a:lstStyle/>
          <a:p>
            <a:r>
              <a:rPr lang="ru-RU" u="sng" dirty="0" smtClean="0"/>
              <a:t>Мнение специалистов:</a:t>
            </a:r>
            <a:endParaRPr lang="ru-RU" u="sng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142844" y="1500174"/>
            <a:ext cx="5072098" cy="521497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4800" b="1" dirty="0" smtClean="0">
                <a:solidFill>
                  <a:schemeClr val="tx1"/>
                </a:solidFill>
              </a:rPr>
              <a:t>Положительные моменты:</a:t>
            </a:r>
            <a:endParaRPr lang="ru-RU" sz="4800" b="1" dirty="0">
              <a:solidFill>
                <a:schemeClr val="tx1"/>
              </a:solidFill>
            </a:endParaRPr>
          </a:p>
          <a:p>
            <a:r>
              <a:rPr lang="ru-RU" sz="4800" dirty="0" smtClean="0">
                <a:solidFill>
                  <a:schemeClr val="tx1"/>
                </a:solidFill>
              </a:rPr>
              <a:t>Возможность </a:t>
            </a:r>
            <a:r>
              <a:rPr lang="ru-RU" sz="4800" b="1" dirty="0" smtClean="0">
                <a:solidFill>
                  <a:schemeClr val="tx1"/>
                </a:solidFill>
              </a:rPr>
              <a:t>одновременно </a:t>
            </a:r>
            <a:r>
              <a:rPr lang="ru-RU" sz="4800" dirty="0">
                <a:solidFill>
                  <a:schemeClr val="tx1"/>
                </a:solidFill>
              </a:rPr>
              <a:t>проконсультировать и родителей, и подростка;</a:t>
            </a:r>
          </a:p>
          <a:p>
            <a:pPr algn="just"/>
            <a:r>
              <a:rPr lang="ru-RU" sz="4800" b="1" dirty="0">
                <a:solidFill>
                  <a:schemeClr val="tx1"/>
                </a:solidFill>
              </a:rPr>
              <a:t>м</a:t>
            </a:r>
            <a:r>
              <a:rPr lang="ru-RU" sz="4800" b="1" dirty="0" smtClean="0">
                <a:solidFill>
                  <a:schemeClr val="tx1"/>
                </a:solidFill>
              </a:rPr>
              <a:t>енее эмоционально затратный </a:t>
            </a:r>
            <a:r>
              <a:rPr lang="ru-RU" sz="4800" dirty="0" smtClean="0">
                <a:solidFill>
                  <a:schemeClr val="tx1"/>
                </a:solidFill>
              </a:rPr>
              <a:t>процесс - в </a:t>
            </a:r>
            <a:r>
              <a:rPr lang="ru-RU" sz="4800" dirty="0">
                <a:solidFill>
                  <a:schemeClr val="tx1"/>
                </a:solidFill>
              </a:rPr>
              <a:t>домашней обстановке меньше сопротивления, выше уровень раскрепощения и откровенности пациента, снижен уровень тревоги (менее эмоционально затратный процесс для обеих сторон);</a:t>
            </a:r>
          </a:p>
          <a:p>
            <a:r>
              <a:rPr lang="ru-RU" sz="4800" dirty="0" smtClean="0">
                <a:solidFill>
                  <a:schemeClr val="tx1"/>
                </a:solidFill>
              </a:rPr>
              <a:t>возможно </a:t>
            </a:r>
            <a:r>
              <a:rPr lang="ru-RU" sz="4800" dirty="0">
                <a:solidFill>
                  <a:schemeClr val="tx1"/>
                </a:solidFill>
              </a:rPr>
              <a:t>проведение </a:t>
            </a:r>
            <a:r>
              <a:rPr lang="ru-RU" sz="4800" b="1" dirty="0">
                <a:solidFill>
                  <a:schemeClr val="tx1"/>
                </a:solidFill>
              </a:rPr>
              <a:t>2-3 консультаций </a:t>
            </a:r>
            <a:r>
              <a:rPr lang="ru-RU" sz="4800" dirty="0">
                <a:solidFill>
                  <a:schemeClr val="tx1"/>
                </a:solidFill>
              </a:rPr>
              <a:t>в месяц (против обычной периодичности проведения консультаций в кабинете – 1 раз в месяц);</a:t>
            </a:r>
          </a:p>
          <a:p>
            <a:r>
              <a:rPr lang="ru-RU" sz="4800" b="1" dirty="0" smtClean="0">
                <a:solidFill>
                  <a:schemeClr val="tx1"/>
                </a:solidFill>
              </a:rPr>
              <a:t>больше </a:t>
            </a:r>
            <a:r>
              <a:rPr lang="ru-RU" sz="4800" b="1" dirty="0">
                <a:solidFill>
                  <a:schemeClr val="tx1"/>
                </a:solidFill>
              </a:rPr>
              <a:t>времени </a:t>
            </a:r>
            <a:r>
              <a:rPr lang="ru-RU" sz="4800" dirty="0">
                <a:solidFill>
                  <a:schemeClr val="tx1"/>
                </a:solidFill>
              </a:rPr>
              <a:t>на индивидуальную работу с пациентом, усиленный мониторинг;</a:t>
            </a:r>
          </a:p>
          <a:p>
            <a:r>
              <a:rPr lang="ru-RU" sz="4800" dirty="0" smtClean="0">
                <a:solidFill>
                  <a:schemeClr val="tx1"/>
                </a:solidFill>
              </a:rPr>
              <a:t>возможно </a:t>
            </a:r>
            <a:r>
              <a:rPr lang="ru-RU" sz="4800" dirty="0">
                <a:solidFill>
                  <a:schemeClr val="tx1"/>
                </a:solidFill>
              </a:rPr>
              <a:t>создание более доверительного взаимодействия врача с пациентом</a:t>
            </a:r>
            <a:r>
              <a:rPr lang="ru-RU" sz="48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ru-RU" sz="4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4800" b="1" dirty="0" smtClean="0">
                <a:solidFill>
                  <a:schemeClr val="tx1"/>
                </a:solidFill>
              </a:rPr>
              <a:t>Отрицательные моменты:</a:t>
            </a:r>
          </a:p>
          <a:p>
            <a:pPr marL="0" indent="0" algn="just"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-</a:t>
            </a:r>
            <a:r>
              <a:rPr lang="ru-RU" sz="4800" b="1" dirty="0" smtClean="0">
                <a:solidFill>
                  <a:schemeClr val="tx1"/>
                </a:solidFill>
              </a:rPr>
              <a:t> </a:t>
            </a:r>
            <a:r>
              <a:rPr lang="ru-RU" sz="4800" dirty="0" smtClean="0">
                <a:solidFill>
                  <a:schemeClr val="tx1"/>
                </a:solidFill>
              </a:rPr>
              <a:t>снижение </a:t>
            </a:r>
            <a:r>
              <a:rPr lang="ru-RU" sz="4800" dirty="0">
                <a:solidFill>
                  <a:schemeClr val="tx1"/>
                </a:solidFill>
              </a:rPr>
              <a:t>качества диагностической и </a:t>
            </a:r>
            <a:r>
              <a:rPr lang="ru-RU" sz="4800" dirty="0" err="1" smtClean="0">
                <a:solidFill>
                  <a:schemeClr val="tx1"/>
                </a:solidFill>
              </a:rPr>
              <a:t>психокоррекционной</a:t>
            </a:r>
            <a:r>
              <a:rPr lang="ru-RU" sz="4800" dirty="0" smtClean="0">
                <a:solidFill>
                  <a:schemeClr val="tx1"/>
                </a:solidFill>
              </a:rPr>
              <a:t> работы;</a:t>
            </a:r>
          </a:p>
          <a:p>
            <a:pPr marL="0" indent="0" algn="just"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-  невозможность </a:t>
            </a:r>
            <a:r>
              <a:rPr lang="ru-RU" sz="4800" dirty="0">
                <a:solidFill>
                  <a:schemeClr val="tx1"/>
                </a:solidFill>
              </a:rPr>
              <a:t>объективной оценки состояния пациента;</a:t>
            </a:r>
          </a:p>
          <a:p>
            <a:pPr marL="0" indent="0" algn="just"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- сложность </a:t>
            </a:r>
            <a:r>
              <a:rPr lang="ru-RU" sz="4800" dirty="0">
                <a:solidFill>
                  <a:schemeClr val="tx1"/>
                </a:solidFill>
              </a:rPr>
              <a:t>налаживания первого контакта;</a:t>
            </a:r>
          </a:p>
          <a:p>
            <a:pPr marL="0" indent="0" algn="just"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- невозможность </a:t>
            </a:r>
            <a:r>
              <a:rPr lang="ru-RU" sz="4800" dirty="0">
                <a:solidFill>
                  <a:schemeClr val="tx1"/>
                </a:solidFill>
              </a:rPr>
              <a:t>оценки невербальных проявлений во время </a:t>
            </a:r>
            <a:r>
              <a:rPr lang="ru-RU" sz="4800" dirty="0" smtClean="0">
                <a:solidFill>
                  <a:schemeClr val="tx1"/>
                </a:solidFill>
              </a:rPr>
              <a:t>консультации.</a:t>
            </a:r>
          </a:p>
          <a:p>
            <a:pPr algn="just">
              <a:buFontTx/>
              <a:buChar char="-"/>
            </a:pPr>
            <a:endParaRPr lang="ru-RU" sz="4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4800" b="1" u="sng" dirty="0" smtClean="0">
                <a:solidFill>
                  <a:schemeClr val="tx1"/>
                </a:solidFill>
              </a:rPr>
              <a:t>Вывод</a:t>
            </a:r>
            <a:r>
              <a:rPr lang="ru-RU" sz="4800" b="1" dirty="0" smtClean="0">
                <a:solidFill>
                  <a:schemeClr val="tx1"/>
                </a:solidFill>
              </a:rPr>
              <a:t>:</a:t>
            </a:r>
            <a:r>
              <a:rPr lang="ru-RU" sz="4800" dirty="0" smtClean="0">
                <a:solidFill>
                  <a:schemeClr val="tx1"/>
                </a:solidFill>
              </a:rPr>
              <a:t> online-консультирование может быть использовано как дополнение к основной консультативной работе и для поддержания связи с пациентом при длительной психотерапевтическом взаимодействии. Также данный формат оправдан на стадии отрицания пациентом необходимости консультирования, а также для пациентов, не имеющих возможности присутствовать на консультациях ежемесячно</a:t>
            </a:r>
          </a:p>
          <a:p>
            <a:pPr marL="0" indent="0">
              <a:buNone/>
            </a:pPr>
            <a:endParaRPr lang="ru-RU" sz="4800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5143504" y="764704"/>
            <a:ext cx="3643338" cy="576064"/>
          </a:xfrm>
        </p:spPr>
        <p:txBody>
          <a:bodyPr>
            <a:normAutofit/>
          </a:bodyPr>
          <a:lstStyle/>
          <a:p>
            <a:r>
              <a:rPr lang="ru-RU" u="sng" dirty="0" smtClean="0"/>
              <a:t>Мнение пациентов:</a:t>
            </a:r>
            <a:endParaRPr lang="ru-RU" u="sng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5286380" y="1484784"/>
            <a:ext cx="3643338" cy="3873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200" b="1" dirty="0" smtClean="0"/>
              <a:t>Положительные моменты:</a:t>
            </a:r>
          </a:p>
          <a:p>
            <a:r>
              <a:rPr lang="ru-RU" sz="1200" b="1" dirty="0" smtClean="0"/>
              <a:t>доступность</a:t>
            </a:r>
            <a:r>
              <a:rPr lang="ru-RU" sz="1200" dirty="0" smtClean="0"/>
              <a:t> связи с наркологом и оперативного получения консультации (снижение потери посещений);</a:t>
            </a:r>
          </a:p>
          <a:p>
            <a:r>
              <a:rPr lang="ru-RU" sz="1200" b="1" dirty="0" smtClean="0"/>
              <a:t>снижение</a:t>
            </a:r>
            <a:r>
              <a:rPr lang="ru-RU" sz="1200" dirty="0" smtClean="0"/>
              <a:t> финансовых и временных </a:t>
            </a:r>
            <a:r>
              <a:rPr lang="ru-RU" sz="1200" b="1" dirty="0" smtClean="0"/>
              <a:t>расходов</a:t>
            </a:r>
            <a:r>
              <a:rPr lang="ru-RU" sz="1200" dirty="0" smtClean="0"/>
              <a:t>;</a:t>
            </a:r>
          </a:p>
          <a:p>
            <a:r>
              <a:rPr lang="ru-RU" sz="1200" b="1" dirty="0" smtClean="0"/>
              <a:t>ощущение заботы </a:t>
            </a:r>
            <a:r>
              <a:rPr lang="ru-RU" sz="1200" dirty="0" smtClean="0"/>
              <a:t>пациентом и родственниками;</a:t>
            </a:r>
          </a:p>
          <a:p>
            <a:r>
              <a:rPr lang="ru-RU" sz="1200" b="1" dirty="0" smtClean="0"/>
              <a:t>простота</a:t>
            </a:r>
            <a:r>
              <a:rPr lang="ru-RU" sz="1200" dirty="0" smtClean="0"/>
              <a:t> использования технического оборудования.</a:t>
            </a:r>
          </a:p>
          <a:p>
            <a:endParaRPr lang="ru-RU" sz="1200" dirty="0" smtClean="0"/>
          </a:p>
          <a:p>
            <a:pPr marL="0" indent="0">
              <a:buNone/>
            </a:pPr>
            <a:r>
              <a:rPr lang="ru-RU" sz="1200" b="1" dirty="0" smtClean="0"/>
              <a:t>Отрицательные моменты</a:t>
            </a:r>
            <a:endParaRPr lang="ru-RU" sz="1200" dirty="0" smtClean="0"/>
          </a:p>
          <a:p>
            <a:r>
              <a:rPr lang="ru-RU" sz="1200" dirty="0" smtClean="0"/>
              <a:t>неотрывность и поглощенность пациента рабочим процессом;</a:t>
            </a:r>
          </a:p>
          <a:p>
            <a:r>
              <a:rPr lang="ru-RU" sz="1200" dirty="0" smtClean="0"/>
              <a:t>возникающие трудности при записи на прием (недостаточная подготовленность call-центра);</a:t>
            </a:r>
          </a:p>
          <a:p>
            <a:r>
              <a:rPr lang="ru-RU" sz="1200" dirty="0" smtClean="0"/>
              <a:t>плохое качество связи.</a:t>
            </a:r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219742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543956" cy="474823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Обучение специалистов на циклах специальной подготовки по вопросам проведения медицинских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предрейсовых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послерейсовых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текущих осмотров водителей транспортных средств и специальной подготовки врачебного состава по вопросам медицинского освидетельствования на состояние опьянения проводится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режиме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видеоконференций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203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52600"/>
            <a:ext cx="8507288" cy="4844752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Врачам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психиатрам-наркологам ГБУЗ НСО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НОКНД» и центральных районных (городских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больниц Новосибирской области предоставлены для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ознакомления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использования в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работе</a:t>
            </a:r>
          </a:p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статьи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специализированных изданий, опубликованных на сайте Российского общества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психиатров:</a:t>
            </a:r>
          </a:p>
          <a:p>
            <a:pPr marL="114300" indent="0">
              <a:buFontTx/>
              <a:buChar char="-"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Мосолов 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С.Н.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Актуальные задачи психиатрической службы в связи с пандемией COVID-19. Современная терапия психических расстройств. 2020 №2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14300" indent="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Глушкова А.В., Семенова Н.В.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труда и их влияние на здоровье врачей психиатров (обзор литературы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Обозрение психиатрии и медицинской психологии.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2020, №1;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6632"/>
            <a:ext cx="2060575" cy="216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438560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169</TotalTime>
  <Words>630</Words>
  <Application>Microsoft Office PowerPoint</Application>
  <PresentationFormat>Экран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Аптека</vt:lpstr>
      <vt:lpstr>    Особенности  организации оказания  наркологической медицинской  помощи   в  чрезвычайной  ситуации, связанной с  коронавирусной  инфекцией</vt:lpstr>
      <vt:lpstr>Ситуация по COVID-19</vt:lpstr>
      <vt:lpstr>Нормативно-правовые документы</vt:lpstr>
      <vt:lpstr>Мероприятия по ПРЕДУПРЕЖДЕНИЮ РАСПРОСТРАНЕНИЯ КОРОНАВИРУСНОЙ ИНФЕКЦИИ covid-19:</vt:lpstr>
      <vt:lpstr>Плановая амбулаторная медицинская помощь:</vt:lpstr>
      <vt:lpstr>Слайд 6</vt:lpstr>
      <vt:lpstr>ONLINE-КОНСУЛЬТАЦИИ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организации оказания наркологической медицинской помощи</dc:title>
  <dc:creator>Софья Шамовская</dc:creator>
  <cp:lastModifiedBy>Пугина</cp:lastModifiedBy>
  <cp:revision>35</cp:revision>
  <dcterms:created xsi:type="dcterms:W3CDTF">2020-05-15T09:11:53Z</dcterms:created>
  <dcterms:modified xsi:type="dcterms:W3CDTF">2020-06-02T02:56:27Z</dcterms:modified>
</cp:coreProperties>
</file>