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626283942752079"/>
          <c:y val="0.16080713443415501"/>
          <c:w val="0.78268937107761771"/>
          <c:h val="0.813825326790917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1451 сотрудник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1278</c:v>
                </c:pt>
                <c:pt idx="1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35DD-CF4C-4B7F-A305-51BBCD69821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2ED8-37A0-4474-AF2E-1BF86B9C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9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981" indent="-2853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510" indent="-2283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113" indent="-2283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717" indent="-22830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321" indent="-22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924" indent="-22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528" indent="-22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131" indent="-22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92644B-3BC9-4D5E-9AB9-66D66B90F0F4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7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0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8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0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0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1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2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18523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4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2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2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15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4BBE-C86A-46E8-8C8D-FB14D22529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90027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29492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23194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44852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08308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6692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90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09115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31088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карта ВО ПОДЛОЖКА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9" y="-6476"/>
            <a:ext cx="9148856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691978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3115" y="163427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герб Вор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" y="6163410"/>
            <a:ext cx="636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755694" y="6277923"/>
            <a:ext cx="1010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ДЕПАРТАМЕНТ ЗДРАВООХРАНЕНИЯ </a:t>
            </a:r>
          </a:p>
          <a:p>
            <a:pPr>
              <a:lnSpc>
                <a:spcPct val="110000"/>
              </a:lnSpc>
              <a:defRPr/>
            </a:pPr>
            <a:r>
              <a:rPr lang="ru-RU" sz="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26617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2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6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7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5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C72E-57E8-4B38-BF86-1C2D741A098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498E-57A6-476E-B2A2-ED46091C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0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0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2554" y="135082"/>
            <a:ext cx="7076209" cy="52739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ПСИХИАТРИЧЕСКАЯ СЛУЖБА ВОРОНЕЖСКОЙ ОБЛАСТИ </a:t>
            </a: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В УСЛОВИЯХ ПАНДЕМИИ </a:t>
            </a: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COVID-19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Изображение выглядит как внутренний, пластмассовый, сидит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CDDFAA58-7613-46A0-A812-7757AB2B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57" y="3331944"/>
            <a:ext cx="3169645" cy="178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" y="135082"/>
            <a:ext cx="4502107" cy="2524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86" y="5603861"/>
            <a:ext cx="1190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Главный врач КУЗВО «ВОКПНД», главный внештатный психиатр ДЗ ВО</a:t>
            </a: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Разворотнев</a:t>
            </a:r>
            <a:r>
              <a:rPr lang="ru-RU" sz="2800" b="1" dirty="0" smtClean="0">
                <a:solidFill>
                  <a:srgbClr val="7030A0"/>
                </a:solidFill>
              </a:rPr>
              <a:t> Алексей Владимирович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21"/>
            <a:ext cx="10515600" cy="317811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1087549"/>
            <a:ext cx="5856256" cy="5146998"/>
          </a:xfrm>
          <a:prstGeom prst="rect">
            <a:avLst/>
          </a:prstGeom>
        </p:spPr>
      </p:pic>
      <p:pic>
        <p:nvPicPr>
          <p:cNvPr id="6149" name="Picture 3" descr="герб В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" y="62688"/>
            <a:ext cx="1064689" cy="102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2819" y="180782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Воронежская область: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52400 </a:t>
            </a:r>
            <a:r>
              <a:rPr lang="ru-RU" sz="2800" b="1" dirty="0" err="1" smtClean="0">
                <a:solidFill>
                  <a:srgbClr val="002060"/>
                </a:solidFill>
              </a:rPr>
              <a:t>кв.км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2 млн. 328 </a:t>
            </a:r>
            <a:r>
              <a:rPr lang="ru-RU" sz="2800" b="1" dirty="0" err="1" smtClean="0">
                <a:solidFill>
                  <a:srgbClr val="002060"/>
                </a:solidFill>
              </a:rPr>
              <a:t>тыс.чел</a:t>
            </a:r>
            <a:r>
              <a:rPr lang="ru-RU" sz="2800" b="1" dirty="0" smtClean="0">
                <a:solidFill>
                  <a:srgbClr val="002060"/>
                </a:solidFill>
              </a:rPr>
              <a:t>., в областном центре- 1 млн. 055 </a:t>
            </a:r>
            <a:r>
              <a:rPr lang="ru-RU" sz="2800" b="1" dirty="0" err="1" smtClean="0">
                <a:solidFill>
                  <a:srgbClr val="002060"/>
                </a:solidFill>
              </a:rPr>
              <a:t>тыс.чел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3 федеральных автодороги, в том числе трасса М4 «Дон»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509 км до Москвы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Международный аэропорт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4302" y="4030133"/>
            <a:ext cx="6217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Психиатрическая служба: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2 диспансера со стационарами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2 стационарных отделения в РБ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33 психиатрических кабинета в районах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1560 психиатрических коек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80% коечного фонда- в КУЗВО «ВОКПНД»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6100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РАБОТА С ПЕРСОНАЛОМ</a:t>
            </a:r>
            <a:endParaRPr lang="ru-R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5030735"/>
              </p:ext>
            </p:extLst>
          </p:nvPr>
        </p:nvGraphicFramePr>
        <p:xfrm>
          <a:off x="293688" y="996950"/>
          <a:ext cx="5726112" cy="55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997529"/>
            <a:ext cx="5725391" cy="33428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Вернулись из- за границы после 03.03.2020 г- 7 чел.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Контакт в семье- 2 чел.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Внешние совместители- 5 чел.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Старше 65 лет: электронный ЛВН- 68 чел., отпуск- 58 чел.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Режим простоя с сохранением 2\3 заработной платы- 33 чел.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32" y="1914144"/>
            <a:ext cx="1560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173 чел.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11,9%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199" y="4599920"/>
            <a:ext cx="5849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80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Сплошное обучение медицинского персонала</a:t>
            </a:r>
          </a:p>
          <a:p>
            <a:pPr indent="-2880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Анализ обеспеченности СИЗ</a:t>
            </a:r>
          </a:p>
          <a:p>
            <a:pPr indent="-2880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Дополнительные закупки СИЗ, перераспределение по разнарядке ДЗ ВО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53"/>
            <a:ext cx="10515600" cy="841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АМБУЛАТОРНАЯ СЛУЖБА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4181" y="3792681"/>
            <a:ext cx="7533409" cy="29287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686 льготников- рецепты на срок до 3 мес.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2091 посещение на дому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 пациентам рецепты и лекарства доставлены на дом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6389 телефонных консультаций для пациентов «Д» группы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90" y="831274"/>
            <a:ext cx="5273420" cy="2830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3" y="935182"/>
            <a:ext cx="3719951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53"/>
            <a:ext cx="10515600" cy="841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ВЗАИМОДЕЙСТВИЕ С ДРУГИМИ МО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3408" y="1146047"/>
            <a:ext cx="5269992" cy="557542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ТМК для сельских районов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21 выездная консультация, из них 18- в стационарах для </a:t>
            </a:r>
            <a:r>
              <a:rPr lang="en-US" b="1" dirty="0" smtClean="0">
                <a:solidFill>
                  <a:srgbClr val="002060"/>
                </a:solidFill>
              </a:rPr>
              <a:t>COVID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Выездная </a:t>
            </a:r>
            <a:r>
              <a:rPr lang="ru-RU" b="1" dirty="0" smtClean="0">
                <a:solidFill>
                  <a:srgbClr val="002060"/>
                </a:solidFill>
              </a:rPr>
              <a:t>дежурная бригада врачей- психиатров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Готовность </a:t>
            </a:r>
            <a:r>
              <a:rPr lang="ru-RU" b="1" dirty="0" smtClean="0">
                <a:solidFill>
                  <a:srgbClr val="002060"/>
                </a:solidFill>
              </a:rPr>
              <a:t>48 часов к развертыванию 50 </a:t>
            </a:r>
            <a:r>
              <a:rPr lang="ru-RU" b="1" dirty="0" smtClean="0">
                <a:solidFill>
                  <a:srgbClr val="002060"/>
                </a:solidFill>
              </a:rPr>
              <a:t>коек для психически больных с легкими и бессимптомными формами </a:t>
            </a:r>
            <a:r>
              <a:rPr lang="en-US" b="1" dirty="0" smtClean="0">
                <a:solidFill>
                  <a:srgbClr val="002060"/>
                </a:solidFill>
              </a:rPr>
              <a:t>COVID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4 </a:t>
            </a:r>
            <a:r>
              <a:rPr lang="ru-RU" b="1" dirty="0" smtClean="0">
                <a:solidFill>
                  <a:srgbClr val="002060"/>
                </a:solidFill>
              </a:rPr>
              <a:t>рассылки информационных материалов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5" y="1652155"/>
            <a:ext cx="6350035" cy="35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4166"/>
            <a:ext cx="10515600" cy="78092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СУДЕБНО- ПСИХИАТРИЧЕСКАЯ ЭКСПЕРТИЗА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92" y="4173407"/>
            <a:ext cx="3133485" cy="2290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73" y="1470721"/>
            <a:ext cx="3888364" cy="2182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57" y="4173407"/>
            <a:ext cx="4080110" cy="2290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9" y="1470720"/>
            <a:ext cx="3247566" cy="1823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3" y="4324800"/>
            <a:ext cx="3943888" cy="2214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3" y="1470720"/>
            <a:ext cx="4216318" cy="23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53"/>
            <a:ext cx="10515600" cy="7809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СТАЦИОНАРНОГО ЗВЕНА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" y="1860364"/>
            <a:ext cx="4650689" cy="3586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21" y="1065097"/>
            <a:ext cx="4320501" cy="1907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31" y="3087209"/>
            <a:ext cx="6473536" cy="36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841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ДЕЯТЕЛЬНОСТЬ «ГОРЯЧИХ ЛИНИЙ»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5044" y="804671"/>
            <a:ext cx="6611112" cy="31333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Отделение «Телефон Доверия»: 2310 звонков (аналогичный период 2019 г- 2180 звонков)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Непосредственно по тематике </a:t>
            </a:r>
            <a:r>
              <a:rPr lang="en-US" b="1" dirty="0" smtClean="0">
                <a:solidFill>
                  <a:srgbClr val="002060"/>
                </a:solidFill>
              </a:rPr>
              <a:t>COVID – 65 </a:t>
            </a:r>
            <a:r>
              <a:rPr lang="ru-RU" b="1" dirty="0" smtClean="0">
                <a:solidFill>
                  <a:srgbClr val="002060"/>
                </a:solidFill>
              </a:rPr>
              <a:t>звонков (2,8%)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2 дополнительные «горячие линии»- 138 звонков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8155" y="3938016"/>
            <a:ext cx="6964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Тематика звонков на «горячие линии»: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1.Страх </a:t>
            </a:r>
            <a:r>
              <a:rPr lang="ru-RU" sz="2400" b="1" dirty="0">
                <a:solidFill>
                  <a:srgbClr val="7030A0"/>
                </a:solidFill>
              </a:rPr>
              <a:t>выйти на улицу, страх заразиться, страх умереть.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2. Конфликты с близкими в самоизоляции.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3.Психосоматические симптомы </a:t>
            </a:r>
            <a:r>
              <a:rPr lang="ru-RU" sz="2400" b="1" dirty="0">
                <a:solidFill>
                  <a:srgbClr val="7030A0"/>
                </a:solidFill>
              </a:rPr>
              <a:t>(дебют панического расстройства, дебют </a:t>
            </a:r>
            <a:r>
              <a:rPr lang="ru-RU" sz="2400" b="1" dirty="0" err="1">
                <a:solidFill>
                  <a:srgbClr val="7030A0"/>
                </a:solidFill>
              </a:rPr>
              <a:t>кардиофобии</a:t>
            </a:r>
            <a:r>
              <a:rPr lang="ru-RU" sz="2400" b="1" dirty="0">
                <a:solidFill>
                  <a:srgbClr val="7030A0"/>
                </a:solidFill>
              </a:rPr>
              <a:t>).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4. </a:t>
            </a:r>
            <a:r>
              <a:rPr lang="ru-RU" sz="2400" b="1" dirty="0" smtClean="0">
                <a:solidFill>
                  <a:srgbClr val="7030A0"/>
                </a:solidFill>
              </a:rPr>
              <a:t>Информация </a:t>
            </a:r>
            <a:r>
              <a:rPr lang="ru-RU" sz="2400" b="1" dirty="0">
                <a:solidFill>
                  <a:srgbClr val="7030A0"/>
                </a:solidFill>
              </a:rPr>
              <a:t>по работе диспансера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" y="804671"/>
            <a:ext cx="4976298" cy="51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584" y="49213"/>
            <a:ext cx="5538216" cy="841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СО СМИ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2416" y="804671"/>
            <a:ext cx="7063740" cy="555167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03.04.2020- </a:t>
            </a:r>
            <a:r>
              <a:rPr lang="ru-RU" b="1" dirty="0">
                <a:solidFill>
                  <a:srgbClr val="002060"/>
                </a:solidFill>
              </a:rPr>
              <a:t>программа на телеканале «ТВ- Губерния», посвященной работе телефона доверия.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07.04.2020- информационное сообщение «9 советов психолога, как выжить на самоизоляции».</a:t>
            </a:r>
          </a:p>
          <a:p>
            <a:r>
              <a:rPr lang="ru-RU" b="1" dirty="0">
                <a:solidFill>
                  <a:srgbClr val="002060"/>
                </a:solidFill>
              </a:rPr>
              <a:t>08.04.2020- интервью «РИА Воронеж»- «О конфликтах в самоизоляции»</a:t>
            </a:r>
          </a:p>
          <a:p>
            <a:r>
              <a:rPr lang="ru-RU" b="1" dirty="0">
                <a:solidFill>
                  <a:srgbClr val="002060"/>
                </a:solidFill>
              </a:rPr>
              <a:t>28.04.2020- интервью каналу «ТВ- Губерния», тема «Как выжить на самоизоляции».</a:t>
            </a:r>
          </a:p>
          <a:p>
            <a:r>
              <a:rPr lang="ru-RU" b="1" dirty="0">
                <a:solidFill>
                  <a:srgbClr val="002060"/>
                </a:solidFill>
              </a:rPr>
              <a:t>15.05. 2020- участие в программе «Здоровая Среда», телеканал «ТВ- Губерния», тема– «</a:t>
            </a:r>
            <a:r>
              <a:rPr lang="ru-RU" b="1" dirty="0" err="1">
                <a:solidFill>
                  <a:srgbClr val="002060"/>
                </a:solidFill>
              </a:rPr>
              <a:t>Психосоматика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3BB-8B57-4D84-99F3-3C7887EA8E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" y="49213"/>
            <a:ext cx="3941699" cy="3941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35" y="3156972"/>
            <a:ext cx="2662238" cy="3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409</Words>
  <Application>Microsoft Office PowerPoint</Application>
  <PresentationFormat>Широкоэкранный</PresentationFormat>
  <Paragraphs>65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1_Тема Office</vt:lpstr>
      <vt:lpstr>ПСИХИАТРИЧЕСКАЯ СЛУЖБА ВОРОНЕЖСКОЙ ОБЛАСТИ  В УСЛОВИЯХ ПАНДЕМИИ  COVID-19</vt:lpstr>
      <vt:lpstr>Презентация PowerPoint</vt:lpstr>
      <vt:lpstr>РАБОТА С ПЕРСОНАЛОМ</vt:lpstr>
      <vt:lpstr>АМБУЛАТОРНАЯ СЛУЖБА</vt:lpstr>
      <vt:lpstr>ВЗАИМОДЕЙСТВИЕ С ДРУГИМИ МО</vt:lpstr>
      <vt:lpstr>СУДЕБНО- ПСИХИАТРИЧЕСКАЯ ЭКСПЕРТИЗА</vt:lpstr>
      <vt:lpstr>РАБОТА СТАЦИОНАРНОГО ЗВЕНА</vt:lpstr>
      <vt:lpstr>ДЕЯТЕЛЬНОСТЬ «ГОРЯЧИХ ЛИНИЙ»</vt:lpstr>
      <vt:lpstr>РАБОТА СО СМИ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ПСИХИАТРИЧЕСКАЯ СЛУЖБА ВОРОНЕЖСКОЙ ОБЛАСТИ В УСЛОВИЯХ ПАНДЕМИИ COVID-19</dc:title>
  <dc:creator>Денис</dc:creator>
  <cp:lastModifiedBy>Денис</cp:lastModifiedBy>
  <cp:revision>18</cp:revision>
  <dcterms:created xsi:type="dcterms:W3CDTF">2020-05-26T06:09:17Z</dcterms:created>
  <dcterms:modified xsi:type="dcterms:W3CDTF">2020-05-29T08:14:35Z</dcterms:modified>
</cp:coreProperties>
</file>