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7" r:id="rId5"/>
    <p:sldId id="259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72" r:id="rId15"/>
    <p:sldId id="273" r:id="rId16"/>
    <p:sldId id="26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8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7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89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23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49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0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8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723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424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41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50736-0BB2-486E-ADF1-65763C0DBFA9}" type="datetimeFigureOut">
              <a:rPr lang="ru-RU" smtClean="0"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E2A62-F348-4891-B7AE-FAD4E3B368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52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92275"/>
            <a:ext cx="12192000" cy="299859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психиатрической помощи в условиях пандемии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роста заболеваемости новой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коронавирусной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инфекцией в Белгородской области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71416" y="4809744"/>
            <a:ext cx="7720584" cy="204825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 smtClean="0"/>
              <a:t>Главный врач ОГКУЗ «Белгородская областная клиническая психоневрологическая больница» </a:t>
            </a:r>
            <a:r>
              <a:rPr lang="ru-RU" dirty="0" err="1" smtClean="0"/>
              <a:t>Трунов</a:t>
            </a:r>
            <a:r>
              <a:rPr lang="ru-RU" dirty="0" smtClean="0"/>
              <a:t> Василий Иванович</a:t>
            </a:r>
          </a:p>
          <a:p>
            <a:pPr algn="l"/>
            <a:r>
              <a:rPr lang="ru-RU" dirty="0" smtClean="0"/>
              <a:t>Заместитель главного врача по клинико-экспертной работе ОГКУЗ «Белгородская областная клиническая психоневрологическая больница», главный внештатный специалист-психиатр департамента здравоохранения и социальной защиты населения </a:t>
            </a:r>
            <a:r>
              <a:rPr lang="ru-RU" dirty="0"/>
              <a:t>Б</a:t>
            </a:r>
            <a:r>
              <a:rPr lang="ru-RU" dirty="0" smtClean="0"/>
              <a:t>елгородской области Ржевская </a:t>
            </a:r>
            <a:r>
              <a:rPr lang="ru-RU" dirty="0"/>
              <a:t>Н</a:t>
            </a:r>
            <a:r>
              <a:rPr lang="ru-RU" dirty="0" smtClean="0"/>
              <a:t>аталья Константиновна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330" y="114935"/>
            <a:ext cx="157734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33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1488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Оказание психолого-психиатрической помощи населению и медицинским специалистам с учетом роста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выявляемости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заболеваемости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условиях пандемии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48841"/>
            <a:ext cx="12192000" cy="470915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Плановые показатели территориальной программы </a:t>
            </a:r>
            <a:r>
              <a:rPr lang="ru-RU" dirty="0"/>
              <a:t>государственных </a:t>
            </a:r>
            <a:r>
              <a:rPr lang="ru-RU" dirty="0" smtClean="0"/>
              <a:t>гарантий на </a:t>
            </a:r>
            <a:r>
              <a:rPr lang="ru-RU" dirty="0"/>
              <a:t>2020 </a:t>
            </a:r>
            <a:r>
              <a:rPr lang="ru-RU" dirty="0" smtClean="0"/>
              <a:t>год при оказании амбулаторной и стационарной психиатрической помощи выполняются в пределах 96-100</a:t>
            </a:r>
            <a:r>
              <a:rPr lang="ru-RU" dirty="0" smtClean="0"/>
              <a:t>%</a:t>
            </a:r>
          </a:p>
          <a:p>
            <a:r>
              <a:rPr lang="ru-RU" dirty="0" smtClean="0"/>
              <a:t>Количество </a:t>
            </a:r>
            <a:r>
              <a:rPr lang="ru-RU" dirty="0" smtClean="0"/>
              <a:t>медицинских работников, обратившихся за психиатрической (психотерапевтической, психологической) помощью (в том числе, консультированы с использованием ВКС):</a:t>
            </a:r>
          </a:p>
          <a:p>
            <a:pPr lvl="1"/>
            <a:r>
              <a:rPr lang="ru-RU" dirty="0" smtClean="0"/>
              <a:t> 271 человек в связи с тревожно-депрессивной, ипохондрической симптоматикой, паническим расстройством, </a:t>
            </a:r>
            <a:r>
              <a:rPr lang="ru-RU" dirty="0" err="1" smtClean="0"/>
              <a:t>соматизированными</a:t>
            </a:r>
            <a:r>
              <a:rPr lang="ru-RU" dirty="0" smtClean="0"/>
              <a:t> расстройствами, ассоциированными с пандемией </a:t>
            </a:r>
            <a:r>
              <a:rPr lang="en-US" dirty="0"/>
              <a:t>Covid-19</a:t>
            </a:r>
            <a:endParaRPr lang="ru-RU" dirty="0" smtClean="0"/>
          </a:p>
          <a:p>
            <a:pPr lvl="1"/>
            <a:r>
              <a:rPr lang="ru-RU" dirty="0" smtClean="0"/>
              <a:t>3 человека госпитализированы в психиатрический стационар с острой галлюцинаторно-параноидной, </a:t>
            </a:r>
            <a:r>
              <a:rPr lang="ru-RU" dirty="0" err="1" smtClean="0"/>
              <a:t>депрессивно</a:t>
            </a:r>
            <a:r>
              <a:rPr lang="ru-RU" dirty="0"/>
              <a:t>-параноидной симптоматикой, </a:t>
            </a:r>
            <a:r>
              <a:rPr lang="ru-RU" dirty="0" smtClean="0"/>
              <a:t>ассоциированной с </a:t>
            </a:r>
            <a:r>
              <a:rPr lang="ru-RU" dirty="0"/>
              <a:t>пандемией </a:t>
            </a:r>
            <a:r>
              <a:rPr lang="en-US" dirty="0" smtClean="0"/>
              <a:t>Covid-19</a:t>
            </a:r>
            <a:endParaRPr lang="ru-RU" dirty="0" smtClean="0"/>
          </a:p>
          <a:p>
            <a:r>
              <a:rPr lang="ru-RU" dirty="0" smtClean="0"/>
              <a:t>Роста количества обращений населения к врачам-психиатрам государственных медицинских организаций, в том числе, в связи психогенными психическими расстройствами, ассоциированными с пандемией </a:t>
            </a:r>
            <a:r>
              <a:rPr lang="en-US" dirty="0" smtClean="0"/>
              <a:t>Covid-19</a:t>
            </a:r>
            <a:r>
              <a:rPr lang="ru-RU" dirty="0" smtClean="0"/>
              <a:t>, не отмечено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37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кризисного подразделения, «телефона доверия» («горячая линия») по оказанию психологической помощи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Кризисные койки в ОГКУЗ «Белгородская областная клиническая психоневрологическая больница» </a:t>
            </a:r>
          </a:p>
          <a:p>
            <a:r>
              <a:rPr lang="ru-RU" dirty="0" smtClean="0"/>
              <a:t>Кабинеты </a:t>
            </a:r>
            <a:r>
              <a:rPr lang="ru-RU" dirty="0"/>
              <a:t>медико-социально-психологической </a:t>
            </a:r>
            <a:r>
              <a:rPr lang="ru-RU" dirty="0" smtClean="0"/>
              <a:t>помощи в </a:t>
            </a:r>
            <a:r>
              <a:rPr lang="ru-RU" dirty="0"/>
              <a:t>ОГКУЗ «Белгородская областная клиническая психоневрологическая больница</a:t>
            </a:r>
            <a:r>
              <a:rPr lang="ru-RU" dirty="0" smtClean="0"/>
              <a:t>», ОГБУЗ «</a:t>
            </a:r>
            <a:r>
              <a:rPr lang="ru-RU" dirty="0" err="1" smtClean="0"/>
              <a:t>Губкинская</a:t>
            </a:r>
            <a:r>
              <a:rPr lang="ru-RU" dirty="0" smtClean="0"/>
              <a:t> </a:t>
            </a:r>
            <a:r>
              <a:rPr lang="ru-RU" dirty="0"/>
              <a:t>центральная районная </a:t>
            </a:r>
            <a:r>
              <a:rPr lang="ru-RU" dirty="0" smtClean="0"/>
              <a:t>больница</a:t>
            </a:r>
            <a:r>
              <a:rPr lang="ru-RU" dirty="0"/>
              <a:t>», ОГБУЗ «</a:t>
            </a:r>
            <a:r>
              <a:rPr lang="ru-RU" dirty="0" err="1"/>
              <a:t>Старооскольский</a:t>
            </a:r>
            <a:r>
              <a:rPr lang="ru-RU" dirty="0"/>
              <a:t> центр специализированной медицинской помощи психиатрии и психиатрии-наркологии</a:t>
            </a:r>
            <a:r>
              <a:rPr lang="ru-RU" dirty="0" smtClean="0"/>
              <a:t>» </a:t>
            </a:r>
          </a:p>
          <a:p>
            <a:r>
              <a:rPr lang="ru-RU" dirty="0" smtClean="0"/>
              <a:t>«Горячая линия» по вопросам </a:t>
            </a:r>
            <a:r>
              <a:rPr lang="en-US" dirty="0" smtClean="0"/>
              <a:t>COVID-19 </a:t>
            </a:r>
            <a:r>
              <a:rPr lang="ru-RU" dirty="0" smtClean="0"/>
              <a:t>департамента здравоохранения и социальной защиты населения области</a:t>
            </a:r>
          </a:p>
          <a:p>
            <a:r>
              <a:rPr lang="ru-RU" dirty="0" smtClean="0"/>
              <a:t>«Горячая линия» в каждой медицинской организации области (психологи, медицинские психологи)</a:t>
            </a:r>
          </a:p>
          <a:p>
            <a:r>
              <a:rPr lang="ru-RU" dirty="0" smtClean="0"/>
              <a:t>«Горячая линия» в психиатрических медицинских организациях области (врачи-психиатры)</a:t>
            </a:r>
            <a:endParaRPr lang="ru-RU" dirty="0"/>
          </a:p>
          <a:p>
            <a:r>
              <a:rPr lang="ru-RU" dirty="0" smtClean="0"/>
              <a:t>«Телефон доверия» ГУ </a:t>
            </a:r>
            <a:r>
              <a:rPr lang="ru-RU" dirty="0"/>
              <a:t>МЧС </a:t>
            </a:r>
            <a:r>
              <a:rPr lang="ru-RU" dirty="0" smtClean="0"/>
              <a:t>по </a:t>
            </a:r>
            <a:r>
              <a:rPr lang="ru-RU" dirty="0"/>
              <a:t>Белгородской </a:t>
            </a:r>
            <a:r>
              <a:rPr lang="ru-RU" dirty="0" smtClean="0"/>
              <a:t>области (медицинские психологи)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5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суицидологической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ситуации с учетом разных возрастных групп и пандемии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44751"/>
            <a:ext cx="12192000" cy="5413249"/>
          </a:xfrm>
        </p:spPr>
        <p:txBody>
          <a:bodyPr/>
          <a:lstStyle/>
          <a:p>
            <a:r>
              <a:rPr lang="ru-RU" dirty="0" smtClean="0"/>
              <a:t>За 9 месяцев 2020г. не зафиксирован рост </a:t>
            </a:r>
            <a:r>
              <a:rPr lang="ru-RU" dirty="0"/>
              <a:t>смертности от </a:t>
            </a:r>
            <a:r>
              <a:rPr lang="ru-RU" dirty="0" smtClean="0"/>
              <a:t>самоубийств по сравнению с аналогичным периодом 2019г., коэффициент смертности составил 10,6 на 100 тыс. населения (2019г. – 11,7 на 100 тыс. населения)</a:t>
            </a:r>
          </a:p>
          <a:p>
            <a:r>
              <a:rPr lang="ru-RU" dirty="0" smtClean="0"/>
              <a:t> </a:t>
            </a:r>
            <a:r>
              <a:rPr lang="ru-RU" dirty="0"/>
              <a:t>За 9 месяцев </a:t>
            </a:r>
            <a:r>
              <a:rPr lang="ru-RU" dirty="0" smtClean="0"/>
              <a:t>2020г. не зафиксирован </a:t>
            </a:r>
            <a:r>
              <a:rPr lang="ru-RU" dirty="0"/>
              <a:t>рост </a:t>
            </a:r>
            <a:r>
              <a:rPr lang="ru-RU" dirty="0" smtClean="0"/>
              <a:t>обращений за психиатрической помощью в связи с суицидальными мыслями, суицидальными попытками, по </a:t>
            </a:r>
            <a:r>
              <a:rPr lang="ru-RU" dirty="0"/>
              <a:t>сравнению с аналогичным периодом </a:t>
            </a:r>
            <a:r>
              <a:rPr lang="ru-RU" dirty="0" smtClean="0"/>
              <a:t>2019г</a:t>
            </a:r>
            <a:r>
              <a:rPr lang="ru-RU" dirty="0"/>
              <a:t>. Содержание </a:t>
            </a:r>
            <a:r>
              <a:rPr lang="ru-RU" dirty="0" err="1" smtClean="0"/>
              <a:t>суицидогенных</a:t>
            </a:r>
            <a:r>
              <a:rPr lang="ru-RU" dirty="0" smtClean="0"/>
              <a:t> конфликтов было преимущественно представлено внутри- и межличностными конфликтами, тематика пандемии </a:t>
            </a:r>
            <a:r>
              <a:rPr lang="en-US" dirty="0" smtClean="0"/>
              <a:t>COVID-19 </a:t>
            </a:r>
            <a:r>
              <a:rPr lang="ru-RU" dirty="0" smtClean="0"/>
              <a:t>в фабуле переживаний не прослеживалась</a:t>
            </a:r>
          </a:p>
          <a:p>
            <a:pPr lvl="2"/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23970"/>
              </p:ext>
            </p:extLst>
          </p:nvPr>
        </p:nvGraphicFramePr>
        <p:xfrm>
          <a:off x="2054766" y="5126652"/>
          <a:ext cx="8082467" cy="1560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11180">
                  <a:extLst>
                    <a:ext uri="{9D8B030D-6E8A-4147-A177-3AD203B41FA5}">
                      <a16:colId xmlns:a16="http://schemas.microsoft.com/office/drawing/2014/main" val="2906048347"/>
                    </a:ext>
                  </a:extLst>
                </a:gridCol>
                <a:gridCol w="370005">
                  <a:extLst>
                    <a:ext uri="{9D8B030D-6E8A-4147-A177-3AD203B41FA5}">
                      <a16:colId xmlns:a16="http://schemas.microsoft.com/office/drawing/2014/main" val="1626705533"/>
                    </a:ext>
                  </a:extLst>
                </a:gridCol>
                <a:gridCol w="505543">
                  <a:extLst>
                    <a:ext uri="{9D8B030D-6E8A-4147-A177-3AD203B41FA5}">
                      <a16:colId xmlns:a16="http://schemas.microsoft.com/office/drawing/2014/main" val="51744585"/>
                    </a:ext>
                  </a:extLst>
                </a:gridCol>
                <a:gridCol w="662892">
                  <a:extLst>
                    <a:ext uri="{9D8B030D-6E8A-4147-A177-3AD203B41FA5}">
                      <a16:colId xmlns:a16="http://schemas.microsoft.com/office/drawing/2014/main" val="4088028636"/>
                    </a:ext>
                  </a:extLst>
                </a:gridCol>
                <a:gridCol w="662892">
                  <a:extLst>
                    <a:ext uri="{9D8B030D-6E8A-4147-A177-3AD203B41FA5}">
                      <a16:colId xmlns:a16="http://schemas.microsoft.com/office/drawing/2014/main" val="430899968"/>
                    </a:ext>
                  </a:extLst>
                </a:gridCol>
                <a:gridCol w="673020">
                  <a:extLst>
                    <a:ext uri="{9D8B030D-6E8A-4147-A177-3AD203B41FA5}">
                      <a16:colId xmlns:a16="http://schemas.microsoft.com/office/drawing/2014/main" val="1253539248"/>
                    </a:ext>
                  </a:extLst>
                </a:gridCol>
                <a:gridCol w="673020">
                  <a:extLst>
                    <a:ext uri="{9D8B030D-6E8A-4147-A177-3AD203B41FA5}">
                      <a16:colId xmlns:a16="http://schemas.microsoft.com/office/drawing/2014/main" val="2479892377"/>
                    </a:ext>
                  </a:extLst>
                </a:gridCol>
                <a:gridCol w="886455">
                  <a:extLst>
                    <a:ext uri="{9D8B030D-6E8A-4147-A177-3AD203B41FA5}">
                      <a16:colId xmlns:a16="http://schemas.microsoft.com/office/drawing/2014/main" val="3918914546"/>
                    </a:ext>
                  </a:extLst>
                </a:gridCol>
                <a:gridCol w="1068730">
                  <a:extLst>
                    <a:ext uri="{9D8B030D-6E8A-4147-A177-3AD203B41FA5}">
                      <a16:colId xmlns:a16="http://schemas.microsoft.com/office/drawing/2014/main" val="1207097134"/>
                    </a:ext>
                  </a:extLst>
                </a:gridCol>
                <a:gridCol w="1068730">
                  <a:extLst>
                    <a:ext uri="{9D8B030D-6E8A-4147-A177-3AD203B41FA5}">
                      <a16:colId xmlns:a16="http://schemas.microsoft.com/office/drawing/2014/main" val="2056139300"/>
                    </a:ext>
                  </a:extLst>
                </a:gridCol>
              </a:tblGrid>
              <a:tr h="58399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Общее количество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незавершенных суицидальных попыток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Возраст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Жители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Обращение за специализированной помощью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09330"/>
                  </a:ext>
                </a:extLst>
              </a:tr>
              <a:tr h="5839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≤ 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15-17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≥ 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Город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Ж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3199843"/>
                  </a:ext>
                </a:extLst>
              </a:tr>
              <a:tr h="389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45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3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феномена «домашнего» насилия в период карантинных мероприятий при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пандемии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7128"/>
            <a:ext cx="12192000" cy="4503611"/>
          </a:xfrm>
        </p:spPr>
        <p:txBody>
          <a:bodyPr/>
          <a:lstStyle/>
          <a:p>
            <a:r>
              <a:rPr lang="ru-RU" dirty="0" smtClean="0"/>
              <a:t>Информация на сайтах медицинских организаций по предупреждению домашнего насилия</a:t>
            </a:r>
          </a:p>
          <a:p>
            <a:r>
              <a:rPr lang="ru-RU" dirty="0" smtClean="0"/>
              <a:t>Информирование врачами </a:t>
            </a:r>
            <a:r>
              <a:rPr lang="ru-RU" dirty="0"/>
              <a:t>первичного </a:t>
            </a:r>
            <a:r>
              <a:rPr lang="ru-RU" dirty="0" smtClean="0"/>
              <a:t>звена о выявлении фактов домашнего насилия психиатрической службы</a:t>
            </a:r>
          </a:p>
          <a:p>
            <a:r>
              <a:rPr lang="ru-RU" dirty="0" smtClean="0"/>
              <a:t>Организация психиатрической помощи, в том числе, психиатрического освидетельствования в недобровольном порядке</a:t>
            </a:r>
          </a:p>
          <a:p>
            <a:r>
              <a:rPr lang="ru-RU" dirty="0" smtClean="0"/>
              <a:t>В течение пандемии </a:t>
            </a:r>
            <a:r>
              <a:rPr lang="en-US" dirty="0" smtClean="0"/>
              <a:t>COVID-19</a:t>
            </a:r>
            <a:r>
              <a:rPr lang="ru-RU" dirty="0" smtClean="0"/>
              <a:t> в 2020г. случаев обращений по данным фактам в медицинские организации не зафиксировано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636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производства АСПЭ и ССПЭ; опыт взаимодействия со следственными органами и судами </a:t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период пандемии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997575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Специфика производства АСПЭ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505075"/>
            <a:ext cx="5997575" cy="357568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Термометрия сотрудников, </a:t>
            </a:r>
            <a:r>
              <a:rPr lang="ru-RU" dirty="0" err="1" smtClean="0"/>
              <a:t>подэкспертных</a:t>
            </a:r>
            <a:r>
              <a:rPr lang="ru-RU" dirty="0"/>
              <a:t>, следователей, конвоя и т.д.</a:t>
            </a:r>
          </a:p>
          <a:p>
            <a:r>
              <a:rPr lang="ru-RU" dirty="0"/>
              <a:t>Режим дезинфекции </a:t>
            </a:r>
          </a:p>
          <a:p>
            <a:r>
              <a:rPr lang="ru-RU" dirty="0"/>
              <a:t>Использование СИЗ сотрудниками, </a:t>
            </a:r>
            <a:r>
              <a:rPr lang="ru-RU" dirty="0" err="1"/>
              <a:t>подэкспертными</a:t>
            </a:r>
            <a:r>
              <a:rPr lang="ru-RU" dirty="0"/>
              <a:t>, следователями, конвоем и т.д.</a:t>
            </a:r>
          </a:p>
          <a:p>
            <a:r>
              <a:rPr lang="ru-RU" dirty="0"/>
              <a:t>Разделение потоков пациентов и сотрудников, социальная дистанция</a:t>
            </a:r>
          </a:p>
          <a:p>
            <a:r>
              <a:rPr lang="ru-RU" dirty="0"/>
              <a:t>Явка </a:t>
            </a:r>
            <a:r>
              <a:rPr lang="ru-RU" dirty="0" err="1"/>
              <a:t>подэкспертных</a:t>
            </a:r>
            <a:r>
              <a:rPr lang="ru-RU" dirty="0"/>
              <a:t> по  предварительно установленному графику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6194425" cy="823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dirty="0"/>
              <a:t>Специфика производства ССПЭ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505075"/>
            <a:ext cx="6194425" cy="3545205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Поступление </a:t>
            </a:r>
            <a:r>
              <a:rPr lang="ru-RU" dirty="0" err="1"/>
              <a:t>подэкспертных</a:t>
            </a:r>
            <a:r>
              <a:rPr lang="ru-RU" dirty="0"/>
              <a:t> на ССПЭ с отрицательными результатами мазка на COVID-19</a:t>
            </a:r>
          </a:p>
          <a:p>
            <a:r>
              <a:rPr lang="ru-RU" dirty="0"/>
              <a:t>Термометрия, </a:t>
            </a:r>
            <a:r>
              <a:rPr lang="ru-RU" dirty="0" err="1"/>
              <a:t>пульсоксиметрия</a:t>
            </a:r>
            <a:r>
              <a:rPr lang="ru-RU" dirty="0"/>
              <a:t> сотрудников и </a:t>
            </a:r>
            <a:r>
              <a:rPr lang="ru-RU" dirty="0" err="1"/>
              <a:t>подэкспертных</a:t>
            </a:r>
            <a:endParaRPr lang="ru-RU" dirty="0"/>
          </a:p>
          <a:p>
            <a:r>
              <a:rPr lang="ru-RU" dirty="0"/>
              <a:t>Режим дезинфекции </a:t>
            </a:r>
          </a:p>
          <a:p>
            <a:r>
              <a:rPr lang="ru-RU" dirty="0"/>
              <a:t>Использование СИЗ сотрудниками и </a:t>
            </a:r>
            <a:r>
              <a:rPr lang="ru-RU" dirty="0" err="1"/>
              <a:t>подэкспертными</a:t>
            </a:r>
            <a:endParaRPr lang="ru-RU" dirty="0"/>
          </a:p>
          <a:p>
            <a:r>
              <a:rPr lang="ru-RU" dirty="0"/>
              <a:t>По показаниям перевод в инфекционную больницу или </a:t>
            </a:r>
            <a:r>
              <a:rPr lang="ru-RU" dirty="0" err="1"/>
              <a:t>ковидный</a:t>
            </a:r>
            <a:r>
              <a:rPr lang="ru-RU" dirty="0"/>
              <a:t> госпиталь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34670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</a:t>
            </a:r>
            <a:r>
              <a:rPr lang="ru-RU" dirty="0" smtClean="0"/>
              <a:t>2020г</a:t>
            </a:r>
            <a:r>
              <a:rPr lang="ru-RU" dirty="0"/>
              <a:t>. плановые показатели производства судебно-психиатрических экспертиз выполняются в полном объеме</a:t>
            </a:r>
          </a:p>
          <a:p>
            <a:r>
              <a:rPr lang="ru-RU" dirty="0"/>
              <a:t>Взаимодействие со следственными органами и судами в очном режиме с соблюдением противоэпидемических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74408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87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обеспечения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исполнения ПММХ; опыт взаимодействия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судами в период пандемии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300163"/>
            <a:ext cx="5997575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ПНЛ </a:t>
            </a:r>
            <a:r>
              <a:rPr lang="ru-RU" dirty="0"/>
              <a:t>у врача-психиатра в амбулаторных условиях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103120"/>
            <a:ext cx="5997575" cy="381184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Термометрия сотрудников и пациентов</a:t>
            </a:r>
          </a:p>
          <a:p>
            <a:r>
              <a:rPr lang="ru-RU" dirty="0"/>
              <a:t>Режим дезинфекции </a:t>
            </a:r>
          </a:p>
          <a:p>
            <a:r>
              <a:rPr lang="ru-RU" dirty="0"/>
              <a:t>Использование СИЗ сотрудниками и пациентами</a:t>
            </a:r>
          </a:p>
          <a:p>
            <a:r>
              <a:rPr lang="ru-RU" dirty="0"/>
              <a:t>Разделение потоков пациентов и сотрудников, социальная дистанция</a:t>
            </a:r>
          </a:p>
          <a:p>
            <a:r>
              <a:rPr lang="ru-RU" dirty="0" smtClean="0"/>
              <a:t>Посещения </a:t>
            </a:r>
            <a:r>
              <a:rPr lang="ru-RU" dirty="0"/>
              <a:t>по предварительной записи </a:t>
            </a:r>
          </a:p>
          <a:p>
            <a:r>
              <a:rPr lang="ru-RU" dirty="0" smtClean="0"/>
              <a:t>Посещения на дому с доставкой </a:t>
            </a:r>
            <a:r>
              <a:rPr lang="ru-RU" dirty="0"/>
              <a:t>рецептов </a:t>
            </a:r>
            <a:endParaRPr lang="ru-RU" dirty="0" smtClean="0"/>
          </a:p>
          <a:p>
            <a:r>
              <a:rPr lang="ru-RU" dirty="0" smtClean="0"/>
              <a:t>Приоритет пролонгированных </a:t>
            </a:r>
            <a:r>
              <a:rPr lang="ru-RU" dirty="0"/>
              <a:t>формы </a:t>
            </a:r>
            <a:r>
              <a:rPr lang="ru-RU" dirty="0" smtClean="0"/>
              <a:t>ЛС</a:t>
            </a:r>
          </a:p>
          <a:p>
            <a:r>
              <a:rPr lang="ru-RU" dirty="0" smtClean="0"/>
              <a:t>Своевременная госпитализация</a:t>
            </a:r>
            <a:endParaRPr lang="ru-RU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300163"/>
            <a:ext cx="6194425" cy="823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ПЛ </a:t>
            </a:r>
            <a:r>
              <a:rPr lang="ru-RU" dirty="0"/>
              <a:t>в </a:t>
            </a:r>
            <a:r>
              <a:rPr lang="ru-RU" dirty="0" smtClean="0"/>
              <a:t>МО, </a:t>
            </a:r>
            <a:r>
              <a:rPr lang="ru-RU" dirty="0"/>
              <a:t>оказывающей психиатрическую помощь в стационарных условиях, общего </a:t>
            </a:r>
            <a:r>
              <a:rPr lang="ru-RU" dirty="0" smtClean="0"/>
              <a:t>и специализированного типа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139315"/>
            <a:ext cx="6194425" cy="354520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Поступление на ПЛ </a:t>
            </a:r>
            <a:r>
              <a:rPr lang="ru-RU" dirty="0"/>
              <a:t>с отрицательными результатами мазка на COVID-19</a:t>
            </a:r>
          </a:p>
          <a:p>
            <a:r>
              <a:rPr lang="ru-RU" dirty="0" smtClean="0"/>
              <a:t>Термометрия</a:t>
            </a:r>
            <a:r>
              <a:rPr lang="ru-RU" dirty="0"/>
              <a:t>, </a:t>
            </a:r>
            <a:r>
              <a:rPr lang="ru-RU" dirty="0" err="1"/>
              <a:t>пульсоксиметрия</a:t>
            </a:r>
            <a:r>
              <a:rPr lang="ru-RU" dirty="0"/>
              <a:t> сотрудников и пациентов</a:t>
            </a:r>
          </a:p>
          <a:p>
            <a:r>
              <a:rPr lang="ru-RU" dirty="0" smtClean="0"/>
              <a:t>Режим </a:t>
            </a:r>
            <a:r>
              <a:rPr lang="ru-RU" dirty="0"/>
              <a:t>дезинфекции </a:t>
            </a:r>
          </a:p>
          <a:p>
            <a:r>
              <a:rPr lang="ru-RU" dirty="0"/>
              <a:t>Использование СИЗ сотрудниками и пациентами</a:t>
            </a:r>
          </a:p>
          <a:p>
            <a:r>
              <a:rPr lang="ru-RU" dirty="0"/>
              <a:t>Разделение потоков пациентов и сотрудников, социальная дистанция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противоэпидемических мероприятий в случае выявления пациента, подозрительного на COVID-19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палат-изоляторов </a:t>
            </a:r>
            <a:endParaRPr lang="ru-RU" dirty="0" smtClean="0"/>
          </a:p>
          <a:p>
            <a:r>
              <a:rPr lang="ru-RU" dirty="0" smtClean="0"/>
              <a:t>Организация </a:t>
            </a:r>
            <a:r>
              <a:rPr lang="ru-RU" dirty="0"/>
              <a:t>забора мазков у пациентов и сотрудников при подозрении на COVID-19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914965"/>
            <a:ext cx="12192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/>
              <a:t>Взаимодействие с </a:t>
            </a:r>
            <a:r>
              <a:rPr lang="ru-RU" sz="2300" dirty="0"/>
              <a:t>судами </a:t>
            </a:r>
            <a:r>
              <a:rPr lang="ru-RU" sz="2300" dirty="0" smtClean="0"/>
              <a:t>осуществляется в установленные сроки в </a:t>
            </a:r>
            <a:r>
              <a:rPr lang="ru-RU" sz="2300" dirty="0"/>
              <a:t>очном режиме с соблюдением противоэпидемических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8186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2765425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30" y="724535"/>
            <a:ext cx="157734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8628507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Белгородская область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720" y="1325560"/>
            <a:ext cx="6431280" cy="553243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Белгородская область входит в состав Центрально-Чернозёмного экономического района, расположена в юго-западной части России в 500—700 км к югу от Москвы, на границе с Украиной</a:t>
            </a:r>
          </a:p>
          <a:p>
            <a:r>
              <a:rPr lang="ru-RU" dirty="0" smtClean="0"/>
              <a:t>Численность населения составляет 1 549 151 человек, из них городское -  67,49 % (2020г.)</a:t>
            </a:r>
          </a:p>
          <a:p>
            <a:r>
              <a:rPr lang="ru-RU" dirty="0" smtClean="0"/>
              <a:t>Область является индустриально-аграрным регионом, экономика которого опирается на большие запасы железной руды Курской магнитной аномалии и тучные чернозёмы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5563"/>
            <a:ext cx="6023882" cy="4261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507" y="153193"/>
            <a:ext cx="8572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6714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Эпидемиологическая ситуация на 25.10.2020г.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6" y="920750"/>
            <a:ext cx="7620000" cy="593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https://sun9-52.userapi.com/dMX6oVQEliNyh4UQVxSQAryxOPMsHciahtEQpA/OqQoWDcodRg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416" y="1613937"/>
            <a:ext cx="4145280" cy="4145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47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психиатрической службы Белгородской области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325563"/>
            <a:ext cx="5997575" cy="823912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Первичная специализированная медико-санитарная помощь по профилю «психиатрия»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2149474"/>
            <a:ext cx="5997575" cy="470852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Диспансерное отделение ОГКУЗ «Белгородская областная клиническая психоневрологическая больница», включая отделение амбулаторной судебно-психиатрической экспертизы</a:t>
            </a:r>
          </a:p>
          <a:p>
            <a:r>
              <a:rPr lang="ru-RU" dirty="0" smtClean="0"/>
              <a:t>Поликлиническое психиатрическое отделение ОГБУЗ «</a:t>
            </a:r>
            <a:r>
              <a:rPr lang="ru-RU" dirty="0" err="1" smtClean="0"/>
              <a:t>Старооскольский</a:t>
            </a:r>
            <a:r>
              <a:rPr lang="ru-RU" dirty="0" smtClean="0"/>
              <a:t> центр специализированной медицинской помощи психиатрии и психиатрии-наркологии»</a:t>
            </a:r>
          </a:p>
          <a:p>
            <a:r>
              <a:rPr lang="ru-RU" dirty="0" smtClean="0"/>
              <a:t>Психиатрическое отделение поликлиники ОГБУЗ «</a:t>
            </a:r>
            <a:r>
              <a:rPr lang="ru-RU" dirty="0" err="1" smtClean="0"/>
              <a:t>Губкинская</a:t>
            </a:r>
            <a:r>
              <a:rPr lang="ru-RU" dirty="0" smtClean="0"/>
              <a:t> центральная районная больница»</a:t>
            </a:r>
          </a:p>
          <a:p>
            <a:r>
              <a:rPr lang="ru-RU" dirty="0" smtClean="0"/>
              <a:t>19 кабинетов врача-психиатра в каждой центральной районной больнице региона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325563"/>
            <a:ext cx="6194425" cy="823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Специализированная  помощь по профилю «психиатрия»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149475"/>
            <a:ext cx="6194424" cy="47085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ОГКУЗ «Белгородская областная клиническая психоневрологическая больница» на 500 коек, включая детские отделение и койки для производства стационарной судебно-психиатрической экспертизы для </a:t>
            </a:r>
            <a:r>
              <a:rPr lang="ru-RU" dirty="0" err="1" smtClean="0"/>
              <a:t>нестражного</a:t>
            </a:r>
            <a:r>
              <a:rPr lang="ru-RU" dirty="0" smtClean="0"/>
              <a:t> контингента</a:t>
            </a:r>
          </a:p>
          <a:p>
            <a:r>
              <a:rPr lang="ru-RU" dirty="0" smtClean="0"/>
              <a:t>ОГБУЗ «</a:t>
            </a:r>
            <a:r>
              <a:rPr lang="ru-RU" dirty="0" err="1" smtClean="0"/>
              <a:t>Старооскольский</a:t>
            </a:r>
            <a:r>
              <a:rPr lang="ru-RU" dirty="0" smtClean="0"/>
              <a:t> центр специализированной медицинской помощи психиатрии и психиатрии-наркологии» на 210 коек</a:t>
            </a:r>
          </a:p>
          <a:p>
            <a:r>
              <a:rPr lang="ru-RU" dirty="0" smtClean="0"/>
              <a:t>ОГКУЗ «</a:t>
            </a:r>
            <a:r>
              <a:rPr lang="ru-RU" dirty="0" err="1"/>
              <a:t>Г</a:t>
            </a:r>
            <a:r>
              <a:rPr lang="ru-RU" dirty="0" err="1" smtClean="0"/>
              <a:t>райворонская</a:t>
            </a:r>
            <a:r>
              <a:rPr lang="ru-RU" dirty="0" smtClean="0"/>
              <a:t> психиатрическая больница» на 150 коек, включая отделение для принудительного лечения специализированного типа </a:t>
            </a:r>
          </a:p>
          <a:p>
            <a:r>
              <a:rPr lang="ru-RU" dirty="0" smtClean="0"/>
              <a:t>ОГКУЗ «</a:t>
            </a:r>
            <a:r>
              <a:rPr lang="ru-RU" dirty="0" err="1" smtClean="0"/>
              <a:t>Мандровская</a:t>
            </a:r>
            <a:r>
              <a:rPr lang="ru-RU" dirty="0" smtClean="0"/>
              <a:t> психиатрическая больница» на </a:t>
            </a:r>
            <a:r>
              <a:rPr lang="ru-RU" dirty="0" err="1" smtClean="0"/>
              <a:t>фтизиопсихиатрических</a:t>
            </a:r>
            <a:r>
              <a:rPr lang="ru-RU" dirty="0" smtClean="0"/>
              <a:t> 60 коек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37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работы психиатрической службы в условиях сохраняющейся пандемии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3644"/>
            <a:ext cx="12192000" cy="554435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течение 2020г. в медицинских организациях Белгородской области в условиях пандемии новой </a:t>
            </a:r>
            <a:r>
              <a:rPr lang="ru-RU" dirty="0" err="1"/>
              <a:t>коронавирусной</a:t>
            </a:r>
            <a:r>
              <a:rPr lang="ru-RU" dirty="0"/>
              <a:t> инфекции </a:t>
            </a:r>
            <a:r>
              <a:rPr lang="en-US" dirty="0"/>
              <a:t>Covid-19</a:t>
            </a:r>
            <a:r>
              <a:rPr lang="ru-RU" dirty="0"/>
              <a:t> все виды психиатрической помощи населению оказываются без ограничений, в полном </a:t>
            </a:r>
            <a:r>
              <a:rPr lang="ru-RU" dirty="0" smtClean="0"/>
              <a:t>объеме </a:t>
            </a:r>
            <a:endParaRPr lang="ru-RU" dirty="0" smtClean="0"/>
          </a:p>
          <a:p>
            <a:r>
              <a:rPr lang="ru-RU" dirty="0" smtClean="0"/>
              <a:t>Психиатрическая служба обеспечена СИЗ</a:t>
            </a:r>
            <a:r>
              <a:rPr lang="ru-RU" smtClean="0"/>
              <a:t>, препаратами </a:t>
            </a:r>
            <a:r>
              <a:rPr lang="ru-RU" dirty="0" smtClean="0"/>
              <a:t>для </a:t>
            </a:r>
            <a:r>
              <a:rPr lang="ru-RU" smtClean="0"/>
              <a:t>лечения ОРВИ</a:t>
            </a:r>
            <a:endParaRPr lang="ru-RU" dirty="0" smtClean="0"/>
          </a:p>
          <a:p>
            <a:r>
              <a:rPr lang="ru-RU" dirty="0" smtClean="0"/>
              <a:t>Количество медицинских работников психиатрической службы, перенесших </a:t>
            </a:r>
            <a:r>
              <a:rPr lang="en-US" dirty="0" smtClean="0"/>
              <a:t>Covid-19</a:t>
            </a:r>
            <a:r>
              <a:rPr lang="ru-RU" dirty="0"/>
              <a:t> </a:t>
            </a:r>
            <a:r>
              <a:rPr lang="ru-RU" dirty="0" smtClean="0"/>
              <a:t>– 39 </a:t>
            </a:r>
            <a:r>
              <a:rPr lang="ru-RU" dirty="0" smtClean="0"/>
              <a:t>человек, из них 10 – на рабочем месте после контакта с пациентом, у которого выявлен </a:t>
            </a:r>
            <a:r>
              <a:rPr lang="en-US" dirty="0"/>
              <a:t>Covid-19</a:t>
            </a:r>
            <a:endParaRPr lang="ru-RU" dirty="0" smtClean="0"/>
          </a:p>
          <a:p>
            <a:r>
              <a:rPr lang="ru-RU" dirty="0"/>
              <a:t>Количество </a:t>
            </a:r>
            <a:r>
              <a:rPr lang="ru-RU" dirty="0" smtClean="0"/>
              <a:t>пациентов психиатрических стационаров, у которых диагностирован </a:t>
            </a:r>
            <a:r>
              <a:rPr lang="en-US" dirty="0"/>
              <a:t>Covid-19</a:t>
            </a:r>
            <a:r>
              <a:rPr lang="ru-RU" dirty="0"/>
              <a:t> </a:t>
            </a:r>
            <a:r>
              <a:rPr lang="ru-RU" dirty="0" smtClean="0"/>
              <a:t>– 73 человека:</a:t>
            </a:r>
          </a:p>
          <a:p>
            <a:pPr lvl="1"/>
            <a:r>
              <a:rPr lang="ru-RU" dirty="0" smtClean="0"/>
              <a:t>23 пациента со среднетяжелым и тяжелым течением переведены в </a:t>
            </a:r>
            <a:r>
              <a:rPr lang="ru-RU" dirty="0" err="1" smtClean="0"/>
              <a:t>ковидные</a:t>
            </a:r>
            <a:r>
              <a:rPr lang="ru-RU" dirty="0" smtClean="0"/>
              <a:t> госпитали</a:t>
            </a:r>
          </a:p>
          <a:p>
            <a:pPr lvl="1"/>
            <a:r>
              <a:rPr lang="ru-RU" dirty="0" smtClean="0"/>
              <a:t>50 пациентов с легким и бессимптомным течением выписаны домой под наблюдение семейного врача и врача-психиатра амбулаторной службы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16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Противоэпидемические  профилактические мероприятия в амбулаторном звене и стационарных подразделениях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6172200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Временный порядок работы диспансерного отделения в период подъема забол</a:t>
            </a:r>
            <a:r>
              <a:rPr lang="ru-RU" dirty="0"/>
              <a:t>е</a:t>
            </a:r>
            <a:r>
              <a:rPr lang="ru-RU" dirty="0" smtClean="0"/>
              <a:t>ваемости ОРВИ и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2505075"/>
            <a:ext cx="6172200" cy="435292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Т</a:t>
            </a:r>
            <a:r>
              <a:rPr lang="ru-RU" sz="3400" dirty="0" smtClean="0"/>
              <a:t>ермометрия сотрудников и пациентов</a:t>
            </a:r>
          </a:p>
          <a:p>
            <a:r>
              <a:rPr lang="ru-RU" sz="3400" dirty="0" smtClean="0"/>
              <a:t>Режим дезинфекции </a:t>
            </a:r>
          </a:p>
          <a:p>
            <a:r>
              <a:rPr lang="ru-RU" sz="3400" dirty="0" smtClean="0"/>
              <a:t>Использование СИЗ сотрудниками и пациентами</a:t>
            </a:r>
          </a:p>
          <a:p>
            <a:r>
              <a:rPr lang="ru-RU" sz="3400" dirty="0" smtClean="0"/>
              <a:t>Разделение потоков пациентов и сотрудников, социальная дистанция</a:t>
            </a:r>
          </a:p>
          <a:p>
            <a:r>
              <a:rPr lang="ru-RU" sz="3400" dirty="0"/>
              <a:t>Плановые посещения </a:t>
            </a:r>
            <a:r>
              <a:rPr lang="ru-RU" sz="3400" dirty="0" smtClean="0"/>
              <a:t>по </a:t>
            </a:r>
            <a:r>
              <a:rPr lang="ru-RU" sz="3400" dirty="0"/>
              <a:t>предварительной записи </a:t>
            </a:r>
            <a:endParaRPr lang="ru-RU" sz="3400" dirty="0" smtClean="0"/>
          </a:p>
          <a:p>
            <a:r>
              <a:rPr lang="ru-RU" sz="3400" dirty="0" smtClean="0"/>
              <a:t>Амбулаторная терапия обострений</a:t>
            </a:r>
          </a:p>
          <a:p>
            <a:r>
              <a:rPr lang="ru-RU" sz="3400" dirty="0" smtClean="0"/>
              <a:t>Обслуживание диспансерной группы: приоритет посещений на дому, доставка рецептов на дом, выписка  рецептов </a:t>
            </a:r>
            <a:r>
              <a:rPr lang="ru-RU" sz="3400" dirty="0"/>
              <a:t>на </a:t>
            </a:r>
            <a:r>
              <a:rPr lang="ru-RU" sz="3400" dirty="0" smtClean="0"/>
              <a:t>длительный срок, перевод на </a:t>
            </a:r>
            <a:r>
              <a:rPr lang="ru-RU" sz="3400" dirty="0"/>
              <a:t>пролонгированные </a:t>
            </a:r>
            <a:r>
              <a:rPr lang="ru-RU" sz="3400" dirty="0" smtClean="0"/>
              <a:t>формы лекарственных препаратов</a:t>
            </a:r>
          </a:p>
          <a:p>
            <a:r>
              <a:rPr lang="ru-RU" sz="3400" dirty="0" smtClean="0"/>
              <a:t>Использование консультаций в режиме ВКС и телемедицинских консультаций</a:t>
            </a:r>
          </a:p>
          <a:p>
            <a:pPr marL="0" indent="0">
              <a:buNone/>
            </a:pPr>
            <a:endParaRPr lang="ru-RU" sz="3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6019800" cy="823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Временный порядок работы </a:t>
            </a:r>
            <a:r>
              <a:rPr lang="ru-RU" dirty="0" smtClean="0"/>
              <a:t>стационара </a:t>
            </a:r>
            <a:r>
              <a:rPr lang="ru-RU" dirty="0"/>
              <a:t>в период подъема заболеваемости ОРВИ и </a:t>
            </a:r>
            <a:r>
              <a:rPr lang="en-US" dirty="0"/>
              <a:t>COVID-19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6019800" cy="4352925"/>
          </a:xfrm>
        </p:spPr>
        <p:txBody>
          <a:bodyPr>
            <a:noAutofit/>
          </a:bodyPr>
          <a:lstStyle/>
          <a:p>
            <a:r>
              <a:rPr lang="ru-RU" sz="1400" dirty="0" smtClean="0"/>
              <a:t>Термометрия, </a:t>
            </a:r>
            <a:r>
              <a:rPr lang="ru-RU" sz="1400" dirty="0" err="1" smtClean="0"/>
              <a:t>пульсоксиметрия</a:t>
            </a:r>
            <a:r>
              <a:rPr lang="ru-RU" sz="1400" dirty="0" smtClean="0"/>
              <a:t> </a:t>
            </a:r>
            <a:r>
              <a:rPr lang="ru-RU" sz="1400" dirty="0"/>
              <a:t>сотрудников и </a:t>
            </a:r>
            <a:r>
              <a:rPr lang="ru-RU" sz="1400" dirty="0" smtClean="0"/>
              <a:t>пациентов</a:t>
            </a:r>
          </a:p>
          <a:p>
            <a:r>
              <a:rPr lang="ru-RU" sz="1400" dirty="0" smtClean="0"/>
              <a:t>Плановая госпитализация с отрицательными результатами мазка на </a:t>
            </a:r>
            <a:r>
              <a:rPr lang="ru-RU" sz="1400" dirty="0"/>
              <a:t>COVID-19</a:t>
            </a:r>
          </a:p>
          <a:p>
            <a:r>
              <a:rPr lang="ru-RU" sz="1400" dirty="0" smtClean="0"/>
              <a:t>Режим </a:t>
            </a:r>
            <a:r>
              <a:rPr lang="ru-RU" sz="1400" dirty="0"/>
              <a:t>дезинфекции </a:t>
            </a:r>
          </a:p>
          <a:p>
            <a:r>
              <a:rPr lang="ru-RU" sz="1400" dirty="0"/>
              <a:t>Использование СИЗ сотрудниками и пациентами</a:t>
            </a:r>
          </a:p>
          <a:p>
            <a:r>
              <a:rPr lang="ru-RU" sz="1400" dirty="0"/>
              <a:t>Разделение </a:t>
            </a:r>
            <a:r>
              <a:rPr lang="ru-RU" sz="1400" dirty="0" smtClean="0"/>
              <a:t>потоков</a:t>
            </a:r>
            <a:r>
              <a:rPr lang="ru-RU" sz="1400" dirty="0"/>
              <a:t> пациентов и сотрудников</a:t>
            </a:r>
            <a:r>
              <a:rPr lang="ru-RU" sz="1400" dirty="0" smtClean="0"/>
              <a:t>, </a:t>
            </a:r>
            <a:r>
              <a:rPr lang="ru-RU" sz="1400" dirty="0"/>
              <a:t>социальная </a:t>
            </a:r>
            <a:r>
              <a:rPr lang="ru-RU" sz="1400" dirty="0" smtClean="0"/>
              <a:t>дистанция</a:t>
            </a:r>
          </a:p>
          <a:p>
            <a:r>
              <a:rPr lang="ru-RU" sz="1400" dirty="0"/>
              <a:t>Использование консультаций в режиме ВКС </a:t>
            </a:r>
            <a:r>
              <a:rPr lang="ru-RU" sz="1400" dirty="0" smtClean="0"/>
              <a:t>и телемедицинских консультаций</a:t>
            </a:r>
          </a:p>
          <a:p>
            <a:pPr algn="just"/>
            <a:r>
              <a:rPr lang="ru-RU" sz="1400" dirty="0" smtClean="0"/>
              <a:t>Обсервационное отделение для лиц, поступающих без результатов </a:t>
            </a:r>
            <a:r>
              <a:rPr lang="ru-RU" sz="1400" dirty="0"/>
              <a:t>мазка COVID-19</a:t>
            </a:r>
            <a:endParaRPr lang="ru-RU" sz="1400" dirty="0" smtClean="0"/>
          </a:p>
          <a:p>
            <a:r>
              <a:rPr lang="ru-RU" sz="1400" dirty="0" smtClean="0"/>
              <a:t>Палаты-изоляторы в отделениях </a:t>
            </a:r>
          </a:p>
          <a:p>
            <a:r>
              <a:rPr lang="ru-RU" sz="1400" dirty="0" smtClean="0"/>
              <a:t>Забор мазков у пациентов и сотрудников при подозрении на </a:t>
            </a:r>
            <a:r>
              <a:rPr lang="ru-RU" sz="1400" dirty="0"/>
              <a:t>COVID-19 </a:t>
            </a:r>
            <a:endParaRPr lang="ru-RU" sz="1400" dirty="0" smtClean="0"/>
          </a:p>
          <a:p>
            <a:r>
              <a:rPr lang="ru-RU" sz="1400" dirty="0"/>
              <a:t>Карантинные мероприятия и противоэпидемических мероприятий в случае выявления пациента, подозрительного на COVID-19</a:t>
            </a:r>
            <a:endParaRPr lang="ru-RU" sz="1400" dirty="0" smtClean="0"/>
          </a:p>
          <a:p>
            <a:r>
              <a:rPr lang="ru-RU" sz="1400" dirty="0" smtClean="0"/>
              <a:t>Взаимодействие с судами в режиме ВКС при недобровольной госпитализации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488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556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Маршрутизация пациентов при оказании психиатрической помощи в условиях пандемии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30" y="1410982"/>
            <a:ext cx="5120511" cy="4606344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97" y="1257314"/>
            <a:ext cx="5595930" cy="534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3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Предупреждение психогенных расстройств у пациентов и специалистов службы на фоне новой волны пандемии </a:t>
            </a:r>
            <a:r>
              <a:rPr lang="ru-RU" b="1" dirty="0" err="1" smtClean="0"/>
              <a:t>коронавирусной</a:t>
            </a:r>
            <a:r>
              <a:rPr lang="ru-RU" b="1" dirty="0" smtClean="0"/>
              <a:t> инфекции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12950"/>
            <a:ext cx="12192000" cy="508406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Информация для пациентов на сайтах, страницах социальных сетей, информационных стендах медицинских организаций о симптомах «</a:t>
            </a:r>
            <a:r>
              <a:rPr lang="ru-RU" dirty="0" err="1" smtClean="0"/>
              <a:t>коронавирусного</a:t>
            </a:r>
            <a:r>
              <a:rPr lang="ru-RU" dirty="0" smtClean="0"/>
              <a:t> синдрома», требующих обращения к специалисту в сфере психического здоровья</a:t>
            </a:r>
          </a:p>
          <a:p>
            <a:r>
              <a:rPr lang="ru-RU" dirty="0" smtClean="0"/>
              <a:t>Амбулаторный прием врача-психотерапевта, клинического психолога, в том числе, в режиме ВКС</a:t>
            </a:r>
          </a:p>
          <a:p>
            <a:r>
              <a:rPr lang="ru-RU" dirty="0" smtClean="0"/>
              <a:t>Обучающие семинары в режиме ВКС с врачами-психиатрами, врачами первичного звена, врачами «красной зоны» по распознаванию симптомов психогенных расстройств у пациентов и организации своевременной помощи</a:t>
            </a:r>
          </a:p>
          <a:p>
            <a:r>
              <a:rPr lang="ru-RU" dirty="0"/>
              <a:t>Обучающие семинары </a:t>
            </a:r>
            <a:r>
              <a:rPr lang="ru-RU" dirty="0" smtClean="0"/>
              <a:t>в </a:t>
            </a:r>
            <a:r>
              <a:rPr lang="ru-RU" dirty="0"/>
              <a:t>режиме ВКС с </a:t>
            </a:r>
            <a:r>
              <a:rPr lang="ru-RU" dirty="0" smtClean="0"/>
              <a:t>врачами различных специальностей по самодиагностике психогенных расстройств, синдрома эмоционального выгорания и организации помощи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69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взаимодействия психиатрической службы со специалистами регионального здравоохранения в условиях пандемии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681163"/>
            <a:ext cx="5997575" cy="8239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Организация помощи пациентам психиатрического стационара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0" y="2505074"/>
            <a:ext cx="5997575" cy="435292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Консультации и консилиумы врачей-специалистов многопрофильной медицинской организации в режиме ВКС или телемедицинской консультации</a:t>
            </a:r>
          </a:p>
          <a:p>
            <a:r>
              <a:rPr lang="ru-RU" dirty="0" smtClean="0"/>
              <a:t>При необходимости </a:t>
            </a:r>
            <a:r>
              <a:rPr lang="ru-RU" dirty="0"/>
              <a:t>врачи-специалисты многопрофильной медицинской </a:t>
            </a:r>
            <a:r>
              <a:rPr lang="ru-RU" dirty="0" smtClean="0"/>
              <a:t>организации выезжают на осмотр в психиатрический стационар, используя СИЗ</a:t>
            </a:r>
          </a:p>
          <a:p>
            <a:r>
              <a:rPr lang="ru-RU" dirty="0" smtClean="0"/>
              <a:t>По показаниям перевод в многопрофильную медицинскую организацию (инфекционную больницу, </a:t>
            </a:r>
            <a:r>
              <a:rPr lang="ru-RU" dirty="0" err="1" smtClean="0"/>
              <a:t>ковидный</a:t>
            </a:r>
            <a:r>
              <a:rPr lang="ru-RU" dirty="0" smtClean="0"/>
              <a:t> госпиталь) осуществляется в плановом порядке или в экстренном с привлечением скорой медицинской помощи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6194425" cy="8239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Организация психиатрической помощи пациентам многопрофильных медицинских организаций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97575" y="2505075"/>
            <a:ext cx="6194425" cy="43529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Консультации и консилиумы </a:t>
            </a:r>
            <a:r>
              <a:rPr lang="ru-RU" dirty="0" smtClean="0"/>
              <a:t>врачей-психиатров в </a:t>
            </a:r>
            <a:r>
              <a:rPr lang="ru-RU" dirty="0"/>
              <a:t>режиме ВКС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необходимости </a:t>
            </a:r>
            <a:r>
              <a:rPr lang="ru-RU" dirty="0" smtClean="0"/>
              <a:t>врач-психиатр выезжает </a:t>
            </a:r>
            <a:r>
              <a:rPr lang="ru-RU" dirty="0"/>
              <a:t>на осмотр в </a:t>
            </a:r>
            <a:r>
              <a:rPr lang="ru-RU" dirty="0" smtClean="0"/>
              <a:t>многопрофильную медицинскую организацию, используя </a:t>
            </a:r>
            <a:r>
              <a:rPr lang="ru-RU" dirty="0"/>
              <a:t>СИЗ</a:t>
            </a:r>
          </a:p>
          <a:p>
            <a:r>
              <a:rPr lang="ru-RU" dirty="0" smtClean="0"/>
              <a:t>По показаниям </a:t>
            </a:r>
            <a:r>
              <a:rPr lang="ru-RU" dirty="0"/>
              <a:t>перевод в </a:t>
            </a:r>
            <a:r>
              <a:rPr lang="ru-RU" dirty="0" smtClean="0"/>
              <a:t>психиатрический стационар осуществляется </a:t>
            </a:r>
            <a:r>
              <a:rPr lang="ru-RU" dirty="0"/>
              <a:t>в плановом порядке или в экстренном с привлечением скорой медицинской помощи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1464</Words>
  <Application>Microsoft Office PowerPoint</Application>
  <PresentationFormat>Широкоэкранный</PresentationFormat>
  <Paragraphs>152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Обеспечение психиатрической помощи в условиях пандемии COVID-19 и роста заболеваемости новой коронавирусной инфекцией в Белгородской области </vt:lpstr>
      <vt:lpstr>Белгородская область</vt:lpstr>
      <vt:lpstr>Эпидемиологическая ситуация на 25.10.2020г.</vt:lpstr>
      <vt:lpstr>Структура психиатрической службы Белгородской области</vt:lpstr>
      <vt:lpstr>Опыт работы психиатрической службы в условиях сохраняющейся пандемии Covid-19</vt:lpstr>
      <vt:lpstr>Противоэпидемические  профилактические мероприятия в амбулаторном звене и стационарных подразделениях</vt:lpstr>
      <vt:lpstr>Маршрутизация пациентов при оказании психиатрической помощи в условиях пандемии Covid-19</vt:lpstr>
      <vt:lpstr>Предупреждение психогенных расстройств у пациентов и специалистов службы на фоне новой волны пандемии коронавирусной инфекции</vt:lpstr>
      <vt:lpstr>Опыт взаимодействия психиатрической службы со специалистами регионального здравоохранения в условиях пандемии</vt:lpstr>
      <vt:lpstr>Оказание психолого-психиатрической помощи населению и медицинским специалистам с учетом роста выявляемости и заболеваемости Covid-19 в условиях пандемии</vt:lpstr>
      <vt:lpstr>Работа кризисного подразделения, «телефона доверия» («горячая линия») по оказанию психологической помощи </vt:lpstr>
      <vt:lpstr>Оценка суицидологической ситуации с учетом разных возрастных групп и пандемии</vt:lpstr>
      <vt:lpstr>Выявление феномена «домашнего» насилия в период карантинных мероприятий при пандемии</vt:lpstr>
      <vt:lpstr>Специфика производства АСПЭ и ССПЭ; опыт взаимодействия со следственными органами и судами  в период пандемии</vt:lpstr>
      <vt:lpstr>Специфика обеспечения исполнения ПММХ; опыт взаимодействия с судами в период пандемии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психиатрической помощи в условиях пандемии COVID-19 и роста заболеваемости новой коронавирусной инфекцией в Белгородской области </dc:title>
  <dc:creator>Наталья</dc:creator>
  <cp:lastModifiedBy>Наталья</cp:lastModifiedBy>
  <cp:revision>123</cp:revision>
  <dcterms:created xsi:type="dcterms:W3CDTF">2020-10-20T12:04:05Z</dcterms:created>
  <dcterms:modified xsi:type="dcterms:W3CDTF">2020-10-26T04:58:43Z</dcterms:modified>
</cp:coreProperties>
</file>