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62" r:id="rId5"/>
    <p:sldId id="260" r:id="rId6"/>
    <p:sldId id="395" r:id="rId7"/>
    <p:sldId id="259" r:id="rId8"/>
    <p:sldId id="261" r:id="rId9"/>
    <p:sldId id="263" r:id="rId10"/>
    <p:sldId id="264" r:id="rId11"/>
    <p:sldId id="257" r:id="rId12"/>
    <p:sldId id="396" r:id="rId13"/>
    <p:sldId id="397" r:id="rId14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&#1057;&#1091;&#1080;&#1094;&#1080;&#1076;&#1099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55773871078907E-2"/>
          <c:y val="5.7062146892655402E-2"/>
          <c:w val="0.90589451913133401"/>
          <c:h val="0.71744232903669147"/>
        </c:manualLayout>
      </c:layout>
      <c:lineChart>
        <c:grouping val="standard"/>
        <c:varyColors val="0"/>
        <c:ser>
          <c:idx val="0"/>
          <c:order val="0"/>
          <c:marker>
            <c:symbol val="star"/>
            <c:size val="9"/>
            <c:spPr>
              <a:solidFill>
                <a:srgbClr val="00008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dLbls>
            <c:dLbl>
              <c:idx val="6"/>
              <c:layout>
                <c:manualLayout>
                  <c:x val="-5.5172413793103444E-3"/>
                  <c:y val="3.6183747193845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78D-45E6-A2BD-61C7FB011B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'[Суициды 2019.xlsx]Лист1'!$S$4:$S$10</c:f>
              <c:strCache>
                <c:ptCount val="7"/>
                <c:pt idx="0">
                  <c:v>29 марта</c:v>
                </c:pt>
                <c:pt idx="1">
                  <c:v>23 мая</c:v>
                </c:pt>
                <c:pt idx="2">
                  <c:v>18 июня</c:v>
                </c:pt>
                <c:pt idx="3">
                  <c:v>11 июля</c:v>
                </c:pt>
                <c:pt idx="4">
                  <c:v>28 июля</c:v>
                </c:pt>
                <c:pt idx="5">
                  <c:v>4 августа</c:v>
                </c:pt>
                <c:pt idx="6">
                  <c:v>12 августа</c:v>
                </c:pt>
              </c:strCache>
            </c:strRef>
          </c:cat>
          <c:val>
            <c:numRef>
              <c:f>'[Суициды 2019.xlsx]Лист1'!$T$4:$T$10</c:f>
              <c:numCache>
                <c:formatCode>General</c:formatCode>
                <c:ptCount val="7"/>
                <c:pt idx="0">
                  <c:v>1</c:v>
                </c:pt>
                <c:pt idx="1">
                  <c:v>1000</c:v>
                </c:pt>
                <c:pt idx="2">
                  <c:v>5000</c:v>
                </c:pt>
                <c:pt idx="3">
                  <c:v>10000</c:v>
                </c:pt>
                <c:pt idx="4">
                  <c:v>13000</c:v>
                </c:pt>
                <c:pt idx="5">
                  <c:v>14000</c:v>
                </c:pt>
                <c:pt idx="6">
                  <c:v>15000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DF6-4B69-ADAD-ACE3FF9F9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938112"/>
        <c:axId val="147939288"/>
      </c:lineChart>
      <c:catAx>
        <c:axId val="14793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79392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7939288"/>
        <c:scaling>
          <c:orientation val="minMax"/>
          <c:max val="1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47938112"/>
        <c:crossesAt val="1"/>
        <c:crossBetween val="midCat"/>
        <c:majorUnit val="4000"/>
        <c:min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4922F-1AC5-4B39-952E-DFEA8F40EE5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F3469-DD54-4CC5-9C90-9D6A37C94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09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F92A4-D011-4CCD-9089-96FBAA8846B4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1086B-DCCA-4097-A8B9-4AD550962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10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35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04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76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8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5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7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3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25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995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1086B-DCCA-4097-A8B9-4AD550962A2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4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65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65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65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6544698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08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65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65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65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65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055979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8282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65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8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55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86341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0893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10174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76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89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262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98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29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3770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33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2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655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8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5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/>
      <p:bldP spid="65551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A928B45-7CBD-4C60-A528-CE5172150BA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655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47E8BE9-09BA-4C26-A146-6B52FA8936DB}" type="datetimeFigureOut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5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5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/>
      <p:bldP spid="65551" grpId="0" build="p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17" y="2204999"/>
            <a:ext cx="1358153" cy="135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38835" y="4223644"/>
            <a:ext cx="1055594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Ворсина Ольга Петровна</a:t>
            </a:r>
          </a:p>
          <a:p>
            <a:pPr algn="ctr">
              <a:defRPr/>
            </a:pPr>
            <a:endParaRPr lang="ru-RU" sz="800" b="1" dirty="0"/>
          </a:p>
          <a:p>
            <a:pPr>
              <a:defRPr/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Главный специалист-психиатр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министерства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здравоохранения Иркутской области, </a:t>
            </a:r>
          </a:p>
          <a:p>
            <a:pPr>
              <a:defRPr/>
            </a:pP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заместитель главного врача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ОГБУЗ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«Иркутский областной психоневрологический диспансер», д.м.н.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113107" y="6096391"/>
            <a:ext cx="4143404" cy="4286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>
              <a:spcAft>
                <a:spcPts val="100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charset="0"/>
                <a:cs typeface="+mn-cs"/>
              </a:rPr>
              <a:t>г. Иркутск,  20 августа </a:t>
            </a:r>
            <a:r>
              <a:rPr lang="en-US" sz="1600" b="1" i="1" dirty="0">
                <a:solidFill>
                  <a:srgbClr val="002060"/>
                </a:solidFill>
                <a:latin typeface="Arial" charset="0"/>
                <a:cs typeface="+mn-cs"/>
              </a:rPr>
              <a:t>20</a:t>
            </a:r>
            <a:r>
              <a:rPr lang="ru-RU" sz="1600" b="1" i="1" dirty="0">
                <a:solidFill>
                  <a:srgbClr val="002060"/>
                </a:solidFill>
                <a:latin typeface="Arial" charset="0"/>
                <a:cs typeface="+mn-cs"/>
              </a:rPr>
              <a:t>20 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79457" y="2407023"/>
            <a:ext cx="82968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968375" algn="l"/>
              </a:tabLst>
            </a:pPr>
            <a:r>
              <a:rPr lang="ru-RU" sz="2800" b="1" dirty="0">
                <a:solidFill>
                  <a:schemeClr val="bg1"/>
                </a:solidFill>
                <a:latin typeface="+mj-lt"/>
                <a:cs typeface="+mn-cs"/>
              </a:rPr>
              <a:t>Психиатрическая служба Иркутской области </a:t>
            </a:r>
          </a:p>
          <a:p>
            <a:pPr algn="ctr">
              <a:tabLst>
                <a:tab pos="968375" algn="l"/>
              </a:tabLst>
            </a:pPr>
            <a:r>
              <a:rPr lang="ru-RU" sz="2800" b="1" dirty="0">
                <a:solidFill>
                  <a:schemeClr val="bg1"/>
                </a:solidFill>
                <a:latin typeface="+mj-lt"/>
                <a:cs typeface="+mn-cs"/>
              </a:rPr>
              <a:t>в условиях новой </a:t>
            </a:r>
            <a:r>
              <a:rPr lang="ru-RU" sz="2800" b="1" dirty="0" err="1">
                <a:solidFill>
                  <a:schemeClr val="bg1"/>
                </a:solidFill>
                <a:latin typeface="+mj-lt"/>
                <a:cs typeface="+mn-cs"/>
              </a:rPr>
              <a:t>коронавирусной</a:t>
            </a:r>
            <a:r>
              <a:rPr lang="ru-RU" sz="2800" b="1" dirty="0">
                <a:solidFill>
                  <a:schemeClr val="bg1"/>
                </a:solidFill>
                <a:latin typeface="+mj-lt"/>
                <a:cs typeface="+mn-cs"/>
              </a:rPr>
              <a:t>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2183750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54741"/>
          </a:xfrm>
        </p:spPr>
        <p:txBody>
          <a:bodyPr/>
          <a:lstStyle/>
          <a:p>
            <a:pPr algn="ctr"/>
            <a:r>
              <a:rPr lang="ru-RU" dirty="0"/>
              <a:t>Телефон доверия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33524"/>
              </p:ext>
            </p:extLst>
          </p:nvPr>
        </p:nvGraphicFramePr>
        <p:xfrm>
          <a:off x="1875696" y="1613647"/>
          <a:ext cx="8474252" cy="3671047"/>
        </p:xfrm>
        <a:graphic>
          <a:graphicData uri="http://schemas.openxmlformats.org/drawingml/2006/table">
            <a:tbl>
              <a:tblPr/>
              <a:tblGrid>
                <a:gridCol w="1738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722">
                  <a:extLst>
                    <a:ext uri="{9D8B030D-6E8A-4147-A177-3AD203B41FA5}">
                      <a16:colId xmlns:a16="http://schemas.microsoft.com/office/drawing/2014/main" val="2347455746"/>
                    </a:ext>
                  </a:extLst>
                </a:gridCol>
                <a:gridCol w="1156722">
                  <a:extLst>
                    <a:ext uri="{9D8B030D-6E8A-4147-A177-3AD203B41FA5}">
                      <a16:colId xmlns:a16="http://schemas.microsoft.com/office/drawing/2014/main" val="3104940353"/>
                    </a:ext>
                  </a:extLst>
                </a:gridCol>
                <a:gridCol w="1233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188">
                <a:tc rowSpan="2">
                  <a:txBody>
                    <a:bodyPr/>
                    <a:lstStyle/>
                    <a:p>
                      <a:pPr algn="ctr" rtl="0" fontAlgn="t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Всего </a:t>
                      </a:r>
                    </a:p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звонков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Impact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в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т.ч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. суицидальные переживания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Impact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В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т.ч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r>
                        <a:rPr lang="ru-RU" sz="2000" b="1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 rtl="0" fontAlgn="t"/>
                      <a:r>
                        <a:rPr lang="ru-RU" sz="2000" b="1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насилие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Impact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214">
                <a:tc v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Impact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2019г.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2020г.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2019г.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2020г.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2019г.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2020г.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Март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677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585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Апрель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Июнь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627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1078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Июль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677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791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1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Итого: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3635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3817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39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206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834887"/>
            <a:ext cx="10358718" cy="577054"/>
          </a:xfrm>
        </p:spPr>
        <p:txBody>
          <a:bodyPr/>
          <a:lstStyle/>
          <a:p>
            <a:pPr algn="ctr"/>
            <a:r>
              <a:rPr lang="ru-RU" sz="3200" dirty="0"/>
              <a:t>Взаимодействие психиатрической службы с другими медицинскими организациями в условиях новой коронавирусной инфекции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86384" y="1549101"/>
            <a:ext cx="1086916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Дистанционные (телефонные ) консультации психотерапевтами, медицинскими психологами пациентов и медицинских работников, в т.ч.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и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нфекционной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больницы - 74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Работа психотерапевтов и медицинских психологов с населением, прибывающим из других стран и регионов России и помещенных в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обсерваторы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(встреча в аэропорту, в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обсерваторах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других медицинских организациях).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Очные консультации пациентов с </a:t>
            </a:r>
            <a:r>
              <a:rPr lang="ru-RU" sz="2000" dirty="0" err="1">
                <a:solidFill>
                  <a:srgbClr val="000000"/>
                </a:solidFill>
                <a:latin typeface="Arial"/>
              </a:rPr>
              <a:t>короновирусной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 инфекцией в стационарах других медицинских организациях.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Перевод психически больных с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короновирусной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инфекцией из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ковидного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стационара ИОПНД в другие лечебные учреждения при утяжелении состояния пациентов.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90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834887"/>
            <a:ext cx="10358718" cy="3935896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bg2"/>
                </a:solidFill>
              </a:rPr>
              <a:t>Благодарю за внимание!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2888" y="4000753"/>
            <a:ext cx="1086916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5956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484094"/>
            <a:ext cx="10972800" cy="954741"/>
          </a:xfrm>
        </p:spPr>
        <p:txBody>
          <a:bodyPr/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Эпидемиологическая ситуация в Иркутской области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(случаев заболевания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41156"/>
              </p:ext>
            </p:extLst>
          </p:nvPr>
        </p:nvGraphicFramePr>
        <p:xfrm>
          <a:off x="1505696" y="1438835"/>
          <a:ext cx="9207500" cy="5615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358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50264" y="585216"/>
            <a:ext cx="10408920" cy="990554"/>
          </a:xfrm>
        </p:spPr>
        <p:txBody>
          <a:bodyPr/>
          <a:lstStyle/>
          <a:p>
            <a:r>
              <a:rPr lang="ru-RU" sz="3200" dirty="0"/>
              <a:t>Эпидемиологическая ситуация в Иркутской области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892040" y="2032635"/>
            <a:ext cx="6775704" cy="3886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15</a:t>
            </a:r>
            <a:r>
              <a:rPr lang="en-US" sz="2000" dirty="0" smtClean="0">
                <a:solidFill>
                  <a:srgbClr val="FF0000"/>
                </a:solidFill>
              </a:rPr>
              <a:t>80</a:t>
            </a:r>
            <a:r>
              <a:rPr lang="ru-RU" sz="2000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случай </a:t>
            </a:r>
            <a:r>
              <a:rPr lang="ru-RU" sz="2000" dirty="0"/>
              <a:t>заболевания, в </a:t>
            </a:r>
            <a:r>
              <a:rPr lang="ru-RU" sz="2000" dirty="0" err="1"/>
              <a:t>т.ч</a:t>
            </a:r>
            <a:r>
              <a:rPr lang="ru-RU" sz="2000" dirty="0"/>
              <a:t>. </a:t>
            </a:r>
            <a:r>
              <a:rPr lang="ru-RU" sz="2000" dirty="0" err="1"/>
              <a:t>вахтовиков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1844</a:t>
            </a:r>
            <a:endParaRPr lang="ru-RU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9</a:t>
            </a:r>
            <a:r>
              <a:rPr lang="ru-RU" sz="2000" dirty="0" smtClean="0">
                <a:solidFill>
                  <a:srgbClr val="FF0000"/>
                </a:solidFill>
              </a:rPr>
              <a:t>2 </a:t>
            </a:r>
            <a:r>
              <a:rPr lang="ru-RU" sz="2000" dirty="0">
                <a:solidFill>
                  <a:schemeClr val="accent4"/>
                </a:solidFill>
              </a:rPr>
              <a:t>находятся на лечении, в </a:t>
            </a:r>
            <a:r>
              <a:rPr lang="ru-RU" sz="2000" dirty="0" err="1">
                <a:solidFill>
                  <a:schemeClr val="accent4"/>
                </a:solidFill>
              </a:rPr>
              <a:t>т.ч</a:t>
            </a:r>
            <a:r>
              <a:rPr lang="ru-RU" sz="2000" dirty="0">
                <a:solidFill>
                  <a:schemeClr val="accent4"/>
                </a:solidFill>
              </a:rPr>
              <a:t>. амбулаторно </a:t>
            </a:r>
            <a:r>
              <a:rPr lang="ru-RU" sz="2000" dirty="0" smtClean="0">
                <a:solidFill>
                  <a:srgbClr val="FF0000"/>
                </a:solidFill>
              </a:rPr>
              <a:t>1</a:t>
            </a:r>
            <a:r>
              <a:rPr lang="ru-RU" sz="2000" dirty="0">
                <a:solidFill>
                  <a:srgbClr val="FF0000"/>
                </a:solidFill>
              </a:rPr>
              <a:t>6</a:t>
            </a:r>
            <a:r>
              <a:rPr lang="en-US" sz="2000" dirty="0" smtClean="0">
                <a:solidFill>
                  <a:srgbClr val="FF0000"/>
                </a:solidFill>
              </a:rPr>
              <a:t>5</a:t>
            </a:r>
            <a:r>
              <a:rPr lang="ru-RU" sz="2000" dirty="0" smtClean="0">
                <a:solidFill>
                  <a:srgbClr val="FF0000"/>
                </a:solidFill>
              </a:rPr>
              <a:t>7</a:t>
            </a:r>
            <a:endParaRPr lang="ru-RU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13331</a:t>
            </a:r>
            <a:r>
              <a:rPr lang="ru-RU" sz="2000" dirty="0" smtClean="0"/>
              <a:t> </a:t>
            </a:r>
            <a:r>
              <a:rPr lang="ru-RU" sz="2000" dirty="0"/>
              <a:t>выздоровевших, в </a:t>
            </a:r>
            <a:r>
              <a:rPr lang="ru-RU" sz="2000" dirty="0" err="1"/>
              <a:t>т.ч</a:t>
            </a:r>
            <a:r>
              <a:rPr lang="ru-RU" sz="2000" dirty="0"/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1061</a:t>
            </a:r>
            <a:r>
              <a:rPr lang="ru-RU" sz="2000" dirty="0" smtClean="0"/>
              <a:t> </a:t>
            </a:r>
            <a:r>
              <a:rPr lang="ru-RU" sz="2000" dirty="0"/>
              <a:t>-дети</a:t>
            </a:r>
            <a:endParaRPr lang="ru-RU" sz="2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0000"/>
                </a:solidFill>
              </a:rPr>
              <a:t>17</a:t>
            </a:r>
            <a:r>
              <a:rPr lang="en-US" sz="2000" dirty="0">
                <a:solidFill>
                  <a:srgbClr val="FF0000"/>
                </a:solidFill>
              </a:rPr>
              <a:t>8</a:t>
            </a:r>
            <a:r>
              <a:rPr lang="ru-RU" sz="2000" dirty="0"/>
              <a:t> скончались от </a:t>
            </a:r>
            <a:r>
              <a:rPr lang="en-US" sz="2000" dirty="0" smtClean="0"/>
              <a:t>Covid-19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7</a:t>
            </a:r>
            <a:r>
              <a:rPr lang="ru-RU" sz="2000" dirty="0" smtClean="0">
                <a:solidFill>
                  <a:srgbClr val="FF0000"/>
                </a:solidFill>
              </a:rPr>
              <a:t>629 </a:t>
            </a:r>
            <a:r>
              <a:rPr lang="ru-RU" sz="2000" dirty="0">
                <a:solidFill>
                  <a:schemeClr val="accent4"/>
                </a:solidFill>
              </a:rPr>
              <a:t>находятся на самоизоляции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57160</a:t>
            </a:r>
            <a:r>
              <a:rPr lang="ru-RU" sz="2000" dirty="0" smtClean="0">
                <a:solidFill>
                  <a:schemeClr val="accent4"/>
                </a:solidFill>
              </a:rPr>
              <a:t> </a:t>
            </a:r>
            <a:r>
              <a:rPr lang="ru-RU" sz="2000" dirty="0">
                <a:solidFill>
                  <a:schemeClr val="accent4"/>
                </a:solidFill>
              </a:rPr>
              <a:t>сняты с самоизоляции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0000"/>
                </a:solidFill>
              </a:rPr>
              <a:t>2923</a:t>
            </a:r>
            <a:r>
              <a:rPr lang="ru-RU" sz="2000" dirty="0">
                <a:solidFill>
                  <a:schemeClr val="accent4"/>
                </a:solidFill>
              </a:rPr>
              <a:t> прошли через </a:t>
            </a:r>
            <a:r>
              <a:rPr lang="ru-RU" sz="2000" dirty="0" err="1">
                <a:solidFill>
                  <a:schemeClr val="accent4"/>
                </a:solidFill>
              </a:rPr>
              <a:t>обсерваторы</a:t>
            </a:r>
            <a:endParaRPr lang="ru-RU" sz="2000" dirty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FF0000"/>
                </a:solidFill>
              </a:rPr>
              <a:t>7</a:t>
            </a:r>
            <a:r>
              <a:rPr lang="en-US" sz="2000" dirty="0">
                <a:solidFill>
                  <a:srgbClr val="FF0000"/>
                </a:solidFill>
              </a:rPr>
              <a:t>35</a:t>
            </a:r>
            <a:r>
              <a:rPr lang="ru-RU" sz="2000" dirty="0">
                <a:solidFill>
                  <a:schemeClr val="accent4"/>
                </a:solidFill>
              </a:rPr>
              <a:t> находятся в стационарах </a:t>
            </a:r>
          </a:p>
          <a:p>
            <a:pPr marL="0" indent="0">
              <a:buNone/>
            </a:pPr>
            <a:endParaRPr lang="ru-RU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accent4"/>
                </a:solidFill>
              </a:rPr>
              <a:t>                                                                                          (на 20.08.2020)                                           </a:t>
            </a:r>
          </a:p>
          <a:p>
            <a:endParaRPr lang="ru-RU" dirty="0"/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320040" y="2137410"/>
            <a:ext cx="4416552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931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457200"/>
            <a:ext cx="10358718" cy="954741"/>
          </a:xfrm>
        </p:spPr>
        <p:txBody>
          <a:bodyPr/>
          <a:lstStyle/>
          <a:p>
            <a:pPr algn="ctr"/>
            <a:r>
              <a:rPr lang="ru-RU" sz="3200" dirty="0"/>
              <a:t>Амбулаторная медицинская помощь в условиях новой </a:t>
            </a:r>
            <a:r>
              <a:rPr lang="ru-RU" sz="3200" dirty="0" err="1"/>
              <a:t>коронавирусной</a:t>
            </a:r>
            <a:r>
              <a:rPr lang="ru-RU" sz="3200" dirty="0"/>
              <a:t> инфекции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726141" y="1869141"/>
            <a:ext cx="1085625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Запись на прием к врачу-психиатру осуществляется через портал </a:t>
            </a:r>
            <a:r>
              <a:rPr lang="ru-RU" dirty="0" err="1"/>
              <a:t>госуслуг</a:t>
            </a:r>
            <a:r>
              <a:rPr lang="ru-RU" dirty="0"/>
              <a:t> и операторами </a:t>
            </a:r>
            <a:r>
              <a:rPr lang="en-US" dirty="0"/>
              <a:t>call-</a:t>
            </a:r>
            <a:r>
              <a:rPr lang="ru-RU" dirty="0"/>
              <a:t>центра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Проводятся санитарно-эпидемиологические мероприятия (бесконтактная термометрия пациентов, масочный режим, 2-кратная термометрия за смену сотрудников, соблюдение     дистанции между посетителями, обработка рук посетителей антисептиком, дезинфекция воздуха и поверхностей).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Запись на получение медицинских справок </a:t>
            </a:r>
            <a:r>
              <a:rPr lang="ru-RU" dirty="0" smtClean="0"/>
              <a:t>осуществляется </a:t>
            </a:r>
            <a:r>
              <a:rPr lang="ru-RU" dirty="0"/>
              <a:t>через портал </a:t>
            </a:r>
            <a:r>
              <a:rPr lang="ru-RU" dirty="0" err="1"/>
              <a:t>госуслуг</a:t>
            </a:r>
            <a:r>
              <a:rPr lang="ru-RU" dirty="0"/>
              <a:t>, «к врачу38», по телефону.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Увеличение интервала времени между приемами пациентов, в том числе по медосмотрам, для исключения дополнительных контактов.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Медицинские работники проходят обследование на </a:t>
            </a:r>
            <a:r>
              <a:rPr lang="ru-RU" dirty="0" err="1"/>
              <a:t>коронавирусную</a:t>
            </a:r>
            <a:r>
              <a:rPr lang="ru-RU" dirty="0"/>
              <a:t> инфекцию 1 раз в 7-10 дней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dirty="0"/>
              <a:t>Активный патронаж, консультирование пациентов по телефону, антипсихотики пролонгированного 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6146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30183" y="611841"/>
            <a:ext cx="10358718" cy="954741"/>
          </a:xfrm>
        </p:spPr>
        <p:txBody>
          <a:bodyPr/>
          <a:lstStyle/>
          <a:p>
            <a:pPr algn="ctr"/>
            <a:r>
              <a:rPr lang="ru-RU" sz="3200" dirty="0"/>
              <a:t>Оказание психиатрической помощи детям и подросткам в условиях новой коронавирусной инфекции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2888" y="1566582"/>
            <a:ext cx="108691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007D"/>
                </a:solidFill>
                <a:latin typeface="Arial"/>
              </a:rPr>
              <a:t>Принято с 01.04. по 20.08.2020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д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етей  до 14 лет – 4225 человек (-32%)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подростков 15-17 лет – 219 человек (-29%)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Приостановлено проведение профилактических медицинских осмотров несовершеннолетних, проведение диспансеризации.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Arial"/>
              </a:rPr>
              <a:t>Проведение дистанционных форм наблюдения и консультирования детей и их родителей, консультирование по телефону.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6446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457200"/>
            <a:ext cx="10358718" cy="954741"/>
          </a:xfrm>
        </p:spPr>
        <p:txBody>
          <a:bodyPr/>
          <a:lstStyle/>
          <a:p>
            <a:pPr algn="ctr"/>
            <a:r>
              <a:rPr lang="ru-RU" sz="3200" dirty="0"/>
              <a:t>Стационарная медицинская помощь в условиях новой </a:t>
            </a:r>
            <a:r>
              <a:rPr lang="ru-RU" sz="3200" dirty="0" err="1"/>
              <a:t>коронавирусной</a:t>
            </a:r>
            <a:r>
              <a:rPr lang="ru-RU" sz="3200" dirty="0"/>
              <a:t> инфекции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Прекращена работа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Стационаров дневного пребывания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Медико-реабилитационных отделений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Физиотерапевтических отделений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chemeClr val="bg2"/>
                </a:solidFill>
              </a:rPr>
              <a:t>Прекращена плановая госпитализация </a:t>
            </a:r>
            <a:r>
              <a:rPr lang="ru-RU" dirty="0"/>
              <a:t>в психиатрические стационары</a:t>
            </a:r>
          </a:p>
          <a:p>
            <a:endParaRPr lang="ru-RU" dirty="0"/>
          </a:p>
          <a:p>
            <a:r>
              <a:rPr lang="ru-RU" dirty="0">
                <a:solidFill>
                  <a:schemeClr val="bg2"/>
                </a:solidFill>
              </a:rPr>
              <a:t>Запрещены</a:t>
            </a:r>
            <a:r>
              <a:rPr lang="ru-RU" dirty="0"/>
              <a:t> свидания с родственниками</a:t>
            </a:r>
          </a:p>
          <a:p>
            <a:endParaRPr lang="ru-RU" dirty="0">
              <a:solidFill>
                <a:schemeClr val="bg2"/>
              </a:solidFill>
            </a:endParaRPr>
          </a:p>
          <a:p>
            <a:r>
              <a:rPr lang="ru-RU" dirty="0">
                <a:solidFill>
                  <a:schemeClr val="bg2"/>
                </a:solidFill>
              </a:rPr>
              <a:t>Перепрофилированы 2 дневных стационара ОГБУЗ ИОПНД </a:t>
            </a:r>
            <a:r>
              <a:rPr lang="ru-RU" dirty="0"/>
              <a:t>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Обсервационный стационар для экстренных и неотложных пациентов до получения результатов анализов на </a:t>
            </a:r>
            <a:r>
              <a:rPr lang="en-US" dirty="0" err="1"/>
              <a:t>Covid</a:t>
            </a:r>
            <a:r>
              <a:rPr lang="en-US" dirty="0"/>
              <a:t> -19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Временный госпиталь для </a:t>
            </a:r>
            <a:r>
              <a:rPr lang="ru-RU" dirty="0"/>
              <a:t>лечения пациентов с </a:t>
            </a:r>
            <a:r>
              <a:rPr lang="ru-RU" dirty="0" err="1"/>
              <a:t>коронавирусной</a:t>
            </a:r>
            <a:r>
              <a:rPr lang="ru-RU" dirty="0"/>
              <a:t> инфекцией (20 коек) с 15 июня по 19 августа (пролечено </a:t>
            </a:r>
            <a:r>
              <a:rPr lang="ru-RU" dirty="0" smtClean="0"/>
              <a:t>53 </a:t>
            </a:r>
            <a:r>
              <a:rPr lang="ru-RU" dirty="0"/>
              <a:t>пациента).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147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15568"/>
          </a:xfrm>
        </p:spPr>
        <p:txBody>
          <a:bodyPr/>
          <a:lstStyle/>
          <a:p>
            <a:pPr algn="ctr"/>
            <a:r>
              <a:rPr lang="ru-RU" sz="3200" dirty="0"/>
              <a:t>Судебно-психиатрическая служба в условиях </a:t>
            </a:r>
            <a:br>
              <a:rPr lang="ru-RU" sz="3200" dirty="0"/>
            </a:br>
            <a:r>
              <a:rPr lang="ru-RU" sz="3200" dirty="0"/>
              <a:t>новой </a:t>
            </a:r>
            <a:r>
              <a:rPr lang="ru-RU" sz="3200" dirty="0" err="1"/>
              <a:t>коронавирусной</a:t>
            </a:r>
            <a:r>
              <a:rPr lang="ru-RU" sz="3200" dirty="0"/>
              <a:t> инфекции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6448" y="1680882"/>
            <a:ext cx="53848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bg2"/>
                </a:solidFill>
              </a:rPr>
              <a:t>Судебно-психиатрическая деятельность в амбулаторных условиях (ИОПНД)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/>
              <a:t>Осуществляется в очном формате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/>
              <a:t>Руководителям СУ СК, ГУВД, судам по Иркутской области направлены письма о порядке работы отделения АСПЭ в период ограничительных мероприятий, назначены ответственные лица этих организаций, время получения и сдачи документации в ИОПНД.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/>
              <a:t>Организован осмотр всех </a:t>
            </a:r>
            <a:r>
              <a:rPr lang="ru-RU" sz="1600" dirty="0" err="1"/>
              <a:t>подэкспертных</a:t>
            </a:r>
            <a:r>
              <a:rPr lang="ru-RU" sz="1600" dirty="0"/>
              <a:t> на наличие простудного заболевания, проведение термометрии и обработки рук антисептиком.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/>
              <a:t>Работа сотрудников в средствах индивидуальной защиты.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Амбулаторных СПЭ за 7 месяцев 2020г. – </a:t>
            </a:r>
            <a:r>
              <a:rPr lang="ru-RU" sz="1600" b="1" dirty="0">
                <a:solidFill>
                  <a:srgbClr val="FF0000"/>
                </a:solidFill>
              </a:rPr>
              <a:t>4883</a:t>
            </a:r>
            <a:r>
              <a:rPr lang="ru-RU" sz="1600" dirty="0">
                <a:solidFill>
                  <a:srgbClr val="FF0000"/>
                </a:solidFill>
              </a:rPr>
              <a:t> (+12 %)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Амбулаторных СПЭ за 7 месяцев 2019г. - </a:t>
            </a:r>
            <a:r>
              <a:rPr lang="ru-RU" sz="1600" b="1" dirty="0">
                <a:solidFill>
                  <a:srgbClr val="FF0000"/>
                </a:solidFill>
              </a:rPr>
              <a:t>4358</a:t>
            </a:r>
            <a:endParaRPr lang="ru-RU" sz="1600" dirty="0"/>
          </a:p>
          <a:p>
            <a:pPr>
              <a:buFont typeface="Wingdings" panose="05000000000000000000" pitchFamily="2" charset="2"/>
              <a:buChar char="§"/>
            </a:pP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096000" y="1680882"/>
            <a:ext cx="53848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bg2"/>
                </a:solidFill>
              </a:rPr>
              <a:t>Судебно-психиатрическая деятельность в стационарных условиях (</a:t>
            </a:r>
            <a:r>
              <a:rPr lang="ru-RU" sz="1600" dirty="0" smtClean="0">
                <a:solidFill>
                  <a:schemeClr val="bg2"/>
                </a:solidFill>
              </a:rPr>
              <a:t>ИОПНД)</a:t>
            </a:r>
            <a:endParaRPr lang="ru-RU" sz="16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endParaRPr lang="ru-RU" sz="1600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Прием </a:t>
            </a:r>
            <a:r>
              <a:rPr lang="ru-RU" sz="1600" dirty="0" err="1"/>
              <a:t>подэкспертных</a:t>
            </a:r>
            <a:r>
              <a:rPr lang="ru-RU" sz="1600" dirty="0"/>
              <a:t> при наличии анализа на </a:t>
            </a:r>
            <a:r>
              <a:rPr lang="en-US" sz="1600" dirty="0"/>
              <a:t>COVID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Случаев заражения </a:t>
            </a:r>
            <a:r>
              <a:rPr lang="ru-RU" sz="1600" dirty="0" err="1"/>
              <a:t>коронавирусной</a:t>
            </a:r>
            <a:r>
              <a:rPr lang="ru-RU" sz="1600" dirty="0"/>
              <a:t> инфекцией среди </a:t>
            </a:r>
            <a:r>
              <a:rPr lang="ru-RU" sz="1600" dirty="0" err="1"/>
              <a:t>подэкспертных</a:t>
            </a:r>
            <a:r>
              <a:rPr lang="ru-RU" sz="1600" dirty="0"/>
              <a:t> и сотрудников не было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Поступление на стационарную СПЭ (61 койка)  уменьшилось: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Стационарных СПЭ за 7 месяцев 2020г. - </a:t>
            </a:r>
            <a:r>
              <a:rPr lang="ru-RU" sz="1600" dirty="0">
                <a:solidFill>
                  <a:srgbClr val="FF0000"/>
                </a:solidFill>
              </a:rPr>
              <a:t>442        (-13%)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Стационарных СПЭ за 7 месяцев 2019г. - </a:t>
            </a:r>
            <a:r>
              <a:rPr lang="ru-RU" sz="1600" dirty="0">
                <a:solidFill>
                  <a:srgbClr val="FF0000"/>
                </a:solidFill>
              </a:rPr>
              <a:t>508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16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1600" dirty="0"/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440435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457200"/>
            <a:ext cx="10358718" cy="954741"/>
          </a:xfrm>
        </p:spPr>
        <p:txBody>
          <a:bodyPr/>
          <a:lstStyle/>
          <a:p>
            <a:pPr algn="ctr"/>
            <a:r>
              <a:rPr lang="ru-RU" sz="3200" dirty="0"/>
              <a:t>Стационарное принудительное лечение в условиях новой </a:t>
            </a:r>
            <a:r>
              <a:rPr lang="ru-RU" sz="3200" dirty="0" err="1"/>
              <a:t>коронавирусной</a:t>
            </a:r>
            <a:r>
              <a:rPr lang="ru-RU" sz="3200" dirty="0"/>
              <a:t> инфекции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6384" y="1549101"/>
            <a:ext cx="108691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b="1" dirty="0">
                <a:solidFill>
                  <a:schemeClr val="bg2"/>
                </a:solidFill>
              </a:rPr>
              <a:t>Принудительное лечение </a:t>
            </a:r>
            <a:r>
              <a:rPr lang="ru-RU" sz="2000" b="1" dirty="0" smtClean="0">
                <a:solidFill>
                  <a:schemeClr val="bg2"/>
                </a:solidFill>
              </a:rPr>
              <a:t>пациентов, страдающих психическими расстройствами и расстройствами поведения:</a:t>
            </a:r>
            <a:endParaRPr lang="ru-RU" sz="2000" b="1" dirty="0">
              <a:solidFill>
                <a:schemeClr val="bg2"/>
              </a:solidFill>
            </a:endParaRPr>
          </a:p>
          <a:p>
            <a:endParaRPr lang="en-US" sz="20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Прием на лечение при наличии анализа на </a:t>
            </a:r>
            <a:r>
              <a:rPr lang="en-US" sz="2000" dirty="0"/>
              <a:t>COVID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 отсутствии анализа пациент помещался в обсервационное отделение ГУЗ ИОКПБ №1, при получении отрицательного анализа переводился в отделения принудительного лечения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Количество поступивших на лечение в ИОКПБ№1 за 7 месяцев 2020г. – </a:t>
            </a:r>
            <a:r>
              <a:rPr lang="ru-RU" sz="2000" b="1" dirty="0">
                <a:solidFill>
                  <a:srgbClr val="FF0000"/>
                </a:solidFill>
              </a:rPr>
              <a:t>86 (- 32,8%)</a:t>
            </a:r>
            <a:endParaRPr lang="ru-RU" sz="2000" dirty="0">
              <a:solidFill>
                <a:srgbClr val="FF0000"/>
              </a:solidFill>
            </a:endParaRPr>
          </a:p>
          <a:p>
            <a:pPr lvl="0"/>
            <a:r>
              <a:rPr lang="ru-RU" sz="2000" dirty="0">
                <a:solidFill>
                  <a:srgbClr val="000000"/>
                </a:solidFill>
              </a:rPr>
              <a:t>    Количество поступивших на лечение в ИОКПБ№1 за 7 месяцев 2019г. – </a:t>
            </a:r>
            <a:r>
              <a:rPr lang="ru-RU" sz="2000" b="1" dirty="0">
                <a:solidFill>
                  <a:srgbClr val="FF0000"/>
                </a:solidFill>
              </a:rPr>
              <a:t>128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Возобновилась штатная работа судов Иркутской области, возобновились выездные заседания судов по продлению/изменению принудительных мер медицинского характера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4511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3682" y="457200"/>
            <a:ext cx="10358718" cy="954741"/>
          </a:xfrm>
        </p:spPr>
        <p:txBody>
          <a:bodyPr/>
          <a:lstStyle/>
          <a:p>
            <a:pPr algn="ctr"/>
            <a:r>
              <a:rPr lang="ru-RU" sz="3200" dirty="0"/>
              <a:t>Суицидальное поведение населения Иркутской области </a:t>
            </a:r>
          </a:p>
        </p:txBody>
      </p:sp>
      <p:pic>
        <p:nvPicPr>
          <p:cNvPr id="6" name="Picture 2" descr="https://amixin.ru/img/img__big_bacterium-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682" cy="122368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1801906" y="1869141"/>
            <a:ext cx="8323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82CC0FFB-CDE6-4FD3-99A5-2110D377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9214"/>
              </p:ext>
            </p:extLst>
          </p:nvPr>
        </p:nvGraphicFramePr>
        <p:xfrm>
          <a:off x="1223682" y="1934817"/>
          <a:ext cx="10040665" cy="455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979">
                  <a:extLst>
                    <a:ext uri="{9D8B030D-6E8A-4147-A177-3AD203B41FA5}">
                      <a16:colId xmlns:a16="http://schemas.microsoft.com/office/drawing/2014/main" val="3831235427"/>
                    </a:ext>
                  </a:extLst>
                </a:gridCol>
                <a:gridCol w="1709530">
                  <a:extLst>
                    <a:ext uri="{9D8B030D-6E8A-4147-A177-3AD203B41FA5}">
                      <a16:colId xmlns:a16="http://schemas.microsoft.com/office/drawing/2014/main" val="3783740900"/>
                    </a:ext>
                  </a:extLst>
                </a:gridCol>
                <a:gridCol w="1815548">
                  <a:extLst>
                    <a:ext uri="{9D8B030D-6E8A-4147-A177-3AD203B41FA5}">
                      <a16:colId xmlns:a16="http://schemas.microsoft.com/office/drawing/2014/main" val="2409065798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392216172"/>
                    </a:ext>
                  </a:extLst>
                </a:gridCol>
                <a:gridCol w="1842051">
                  <a:extLst>
                    <a:ext uri="{9D8B030D-6E8A-4147-A177-3AD203B41FA5}">
                      <a16:colId xmlns:a16="http://schemas.microsoft.com/office/drawing/2014/main" val="1532061612"/>
                    </a:ext>
                  </a:extLst>
                </a:gridCol>
              </a:tblGrid>
              <a:tr h="835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Взрослое население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Несовершеннолетние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634729"/>
                  </a:ext>
                </a:extLst>
              </a:tr>
              <a:tr h="835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2019 (6мес.)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 (6 мес.)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2019 (6 мес.)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 (6 мес.)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862079"/>
                  </a:ext>
                </a:extLst>
              </a:tr>
              <a:tr h="83526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Завершенные суициды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1673"/>
                  </a:ext>
                </a:extLst>
              </a:tr>
              <a:tr h="835261">
                <a:tc>
                  <a:txBody>
                    <a:bodyPr/>
                    <a:lstStyle/>
                    <a:p>
                      <a:r>
                        <a:rPr lang="ru-RU" dirty="0"/>
                        <a:t>Суицидальные попытки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567335"/>
                  </a:ext>
                </a:extLst>
              </a:tr>
              <a:tr h="1209626">
                <a:tc>
                  <a:txBody>
                    <a:bodyPr/>
                    <a:lstStyle/>
                    <a:p>
                      <a:r>
                        <a:rPr lang="ru-RU" dirty="0"/>
                        <a:t>Посещения психотерапевтов в психотерапевтическом отделении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5205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4537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415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302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979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ppt/theme/themeOverride2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847</Words>
  <Application>Microsoft Office PowerPoint</Application>
  <PresentationFormat>Широкоэкранный</PresentationFormat>
  <Paragraphs>183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14_Пиксел</vt:lpstr>
      <vt:lpstr>15_Пиксел</vt:lpstr>
      <vt:lpstr>Презентация PowerPoint</vt:lpstr>
      <vt:lpstr>Эпидемиологическая ситуация в Иркутской области  (случаев заболевания COVID-19)</vt:lpstr>
      <vt:lpstr>Эпидемиологическая ситуация в Иркутской области</vt:lpstr>
      <vt:lpstr>Амбулаторная медицинская помощь в условиях новой коронавирусной инфекции</vt:lpstr>
      <vt:lpstr>Оказание психиатрической помощи детям и подросткам в условиях новой коронавирусной инфекции</vt:lpstr>
      <vt:lpstr>Стационарная медицинская помощь в условиях новой коронавирусной инфекции</vt:lpstr>
      <vt:lpstr>Судебно-психиатрическая служба в условиях  новой коронавирусной инфекции</vt:lpstr>
      <vt:lpstr>Стационарное принудительное лечение в условиях новой коронавирусной инфекции</vt:lpstr>
      <vt:lpstr>Суицидальное поведение населения Иркутской области </vt:lpstr>
      <vt:lpstr>Телефон доверия</vt:lpstr>
      <vt:lpstr>Взаимодействие психиатрической службы с другими медицинскими организациями в условиях новой коронавирусной инфекции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Ворсина Ольга Петровна</cp:lastModifiedBy>
  <cp:revision>47</cp:revision>
  <cp:lastPrinted>2020-08-20T02:51:44Z</cp:lastPrinted>
  <dcterms:created xsi:type="dcterms:W3CDTF">2020-08-16T10:19:33Z</dcterms:created>
  <dcterms:modified xsi:type="dcterms:W3CDTF">2020-08-24T01:17:11Z</dcterms:modified>
</cp:coreProperties>
</file>