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2"/>
  </p:notesMasterIdLst>
  <p:sldIdLst>
    <p:sldId id="280" r:id="rId2"/>
    <p:sldId id="337" r:id="rId3"/>
    <p:sldId id="329" r:id="rId4"/>
    <p:sldId id="333" r:id="rId5"/>
    <p:sldId id="318" r:id="rId6"/>
    <p:sldId id="331" r:id="rId7"/>
    <p:sldId id="335" r:id="rId8"/>
    <p:sldId id="294" r:id="rId9"/>
    <p:sldId id="312" r:id="rId10"/>
    <p:sldId id="33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829" autoAdjust="0"/>
  </p:normalViewPr>
  <p:slideViewPr>
    <p:cSldViewPr snapToGrid="0">
      <p:cViewPr varScale="1">
        <p:scale>
          <a:sx n="116" d="100"/>
          <a:sy n="116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F4874-35C3-44BD-AE2F-2F84BC29C8E7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D1578-3EFE-474D-93CE-497E679D1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3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D1578-3EFE-474D-93CE-497E679D138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7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Объемы</a:t>
            </a:r>
            <a:r>
              <a:rPr lang="ru-RU" baseline="0" dirty="0" smtClean="0"/>
              <a:t> помощи в </a:t>
            </a:r>
            <a:r>
              <a:rPr lang="ru-RU" baseline="0" dirty="0" err="1" smtClean="0"/>
              <a:t>непоср</a:t>
            </a:r>
            <a:r>
              <a:rPr lang="ru-RU" baseline="0" dirty="0" smtClean="0"/>
              <a:t>. Контакте  </a:t>
            </a:r>
            <a:r>
              <a:rPr lang="ru-RU" dirty="0" err="1" smtClean="0"/>
              <a:t>Эл.почта</a:t>
            </a:r>
            <a:r>
              <a:rPr lang="ru-RU" dirty="0" smtClean="0"/>
              <a:t> каждый участок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D1578-3EFE-474D-93CE-497E679D138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4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3D9E7E18-30BD-4CA0-9B62-88DFFC8CC6B3}" type="datetimeFigureOut">
              <a:rPr lang="ru-RU" smtClean="0">
                <a:solidFill>
                  <a:srgbClr val="ADB6DB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ADB6DB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>
              <a:solidFill>
                <a:srgbClr val="ADB6DB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FE05AEB4-5F65-4DD4-8F23-601222080FC7}" type="slidenum">
              <a:rPr lang="ru-RU" smtClean="0">
                <a:solidFill>
                  <a:srgbClr val="ADB6DB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ADB6DB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4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8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6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0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293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3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3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3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1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  <a:alpha val="42000"/>
              </a:schemeClr>
            </a:gs>
          </a:gsLst>
          <a:path path="circle">
            <a:fillToRect l="100000" t="10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D9E7E18-30BD-4CA0-9B62-88DFFC8CC6B3}" type="datetimeFigureOut">
              <a:rPr lang="ru-RU" smtClean="0">
                <a:solidFill>
                  <a:srgbClr val="121B28">
                    <a:lumMod val="20000"/>
                    <a:lumOff val="80000"/>
                  </a:srgbClr>
                </a:solidFill>
              </a:rPr>
              <a:pPr/>
              <a:t>04.06.2020</a:t>
            </a:fld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>
              <a:solidFill>
                <a:srgbClr val="121B2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E05AEB4-5F65-4DD4-8F23-601222080FC7}" type="slidenum">
              <a:rPr lang="ru-RU" smtClean="0">
                <a:solidFill>
                  <a:srgbClr val="121B28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>
              <a:solidFill>
                <a:srgbClr val="121B2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7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www.gosuslugi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AyzbD5sHq8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40669" y="1070295"/>
            <a:ext cx="6743575" cy="1706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Первоочередные </a:t>
            </a:r>
            <a:r>
              <a:rPr lang="ru-RU" sz="2800" dirty="0"/>
              <a:t>организационные и лечебные задачи в условиях резкого ухудшения психического </a:t>
            </a:r>
            <a:r>
              <a:rPr lang="ru-RU" sz="2800" dirty="0" smtClean="0"/>
              <a:t>здоровья </a:t>
            </a:r>
            <a:r>
              <a:rPr lang="ru-RU" sz="2800" dirty="0"/>
              <a:t>детей и подростков на фоне пандемии, принимаемых противоэпидемических мер, их </a:t>
            </a:r>
            <a:r>
              <a:rPr lang="ru-RU" sz="2800" dirty="0" smtClean="0"/>
              <a:t>последствий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9484" y="3061599"/>
            <a:ext cx="6808194" cy="1691640"/>
          </a:xfrm>
        </p:spPr>
        <p:txBody>
          <a:bodyPr>
            <a:normAutofit fontScale="85000" lnSpcReduction="20000"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ru-RU" i="1" dirty="0">
                <a:solidFill>
                  <a:srgbClr val="1E4E79">
                    <a:lumMod val="50000"/>
                  </a:srgbClr>
                </a:solidFill>
              </a:rPr>
              <a:t>Макашева  Валентина  </a:t>
            </a:r>
            <a:r>
              <a:rPr lang="ru-RU" i="1" dirty="0" smtClean="0">
                <a:solidFill>
                  <a:srgbClr val="1E4E79">
                    <a:lumMod val="50000"/>
                  </a:srgbClr>
                </a:solidFill>
              </a:rPr>
              <a:t>Анатольевна, </a:t>
            </a:r>
            <a:endParaRPr lang="ru-RU" i="1" dirty="0">
              <a:solidFill>
                <a:srgbClr val="1E4E79">
                  <a:lumMod val="50000"/>
                </a:srgbClr>
              </a:solidFill>
            </a:endParaRPr>
          </a:p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ru-RU" i="1" dirty="0">
                <a:solidFill>
                  <a:srgbClr val="1E4E79">
                    <a:lumMod val="50000"/>
                  </a:srgbClr>
                </a:solidFill>
              </a:rPr>
              <a:t>Главный внештатный детский специалист психиатр СФО </a:t>
            </a:r>
            <a:r>
              <a:rPr lang="ru-RU" i="1" dirty="0" smtClean="0">
                <a:solidFill>
                  <a:srgbClr val="1E4E79">
                    <a:lumMod val="50000"/>
                  </a:srgbClr>
                </a:solidFill>
              </a:rPr>
              <a:t>МЗ РФ,</a:t>
            </a:r>
            <a:endParaRPr lang="ru-RU" i="1" dirty="0">
              <a:solidFill>
                <a:srgbClr val="1E4E79">
                  <a:lumMod val="50000"/>
                </a:srgbClr>
              </a:solidFill>
            </a:endParaRPr>
          </a:p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ru-RU" i="1" dirty="0">
                <a:solidFill>
                  <a:srgbClr val="1E4E79">
                    <a:lumMod val="50000"/>
                  </a:srgbClr>
                </a:solidFill>
              </a:rPr>
              <a:t>Главный врач ГБУЗ НСО «</a:t>
            </a:r>
            <a:r>
              <a:rPr lang="ru-RU" i="1" dirty="0" smtClean="0">
                <a:solidFill>
                  <a:srgbClr val="1E4E79">
                    <a:lumMod val="50000"/>
                  </a:srgbClr>
                </a:solidFill>
              </a:rPr>
              <a:t>Новосибирский областной детский психоневрологический диспансер»</a:t>
            </a:r>
          </a:p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1E4E79">
                    <a:lumMod val="50000"/>
                  </a:srgbClr>
                </a:solidFill>
              </a:rPr>
              <a:t>Суворова Дарья Сергеевна, заместитель главного врача</a:t>
            </a:r>
            <a:r>
              <a:rPr lang="ru-RU" i="1" dirty="0">
                <a:solidFill>
                  <a:srgbClr val="1E4E79">
                    <a:lumMod val="50000"/>
                  </a:srgbClr>
                </a:solidFill>
              </a:rPr>
              <a:t> ГБУЗ НСО </a:t>
            </a:r>
            <a:r>
              <a:rPr lang="ru-RU" i="1" dirty="0" smtClean="0">
                <a:solidFill>
                  <a:srgbClr val="1E4E79">
                    <a:lumMod val="50000"/>
                  </a:srgbClr>
                </a:solidFill>
              </a:rPr>
              <a:t>«</a:t>
            </a:r>
            <a:r>
              <a:rPr lang="ru-RU" i="1" dirty="0">
                <a:solidFill>
                  <a:srgbClr val="1E4E79">
                    <a:lumMod val="50000"/>
                  </a:srgbClr>
                </a:solidFill>
              </a:rPr>
              <a:t>Новосибирский областной детский психоневрологический </a:t>
            </a:r>
            <a:r>
              <a:rPr lang="ru-RU" i="1" dirty="0" smtClean="0">
                <a:solidFill>
                  <a:srgbClr val="1E4E79">
                    <a:lumMod val="50000"/>
                  </a:srgbClr>
                </a:solidFill>
              </a:rPr>
              <a:t>диспансер»</a:t>
            </a:r>
            <a:endParaRPr lang="ru-RU" i="1" dirty="0">
              <a:solidFill>
                <a:srgbClr val="1E4E79">
                  <a:lumMod val="50000"/>
                </a:srgbClr>
              </a:solidFill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294967" y="3030735"/>
            <a:ext cx="1" cy="129226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182386" y="3123097"/>
            <a:ext cx="2546410" cy="1268923"/>
            <a:chOff x="633255" y="3176115"/>
            <a:chExt cx="2448272" cy="1268923"/>
          </a:xfrm>
        </p:grpSpPr>
        <p:pic>
          <p:nvPicPr>
            <p:cNvPr id="11" name="Рисунок 10" descr="C:\Users\admin\Desktop\лого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9529" y="3176115"/>
              <a:ext cx="615724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633255" y="3693774"/>
              <a:ext cx="2448272" cy="75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lnSpc>
                  <a:spcPct val="150000"/>
                </a:lnSpc>
                <a:spcBef>
                  <a:spcPct val="0"/>
                </a:spcBef>
              </a:pPr>
              <a:r>
                <a:rPr lang="ru-RU" sz="1100" cap="all" dirty="0">
                  <a:solidFill>
                    <a:srgbClr val="0C0541">
                      <a:lumMod val="50000"/>
                    </a:srgbClr>
                  </a:solidFill>
                  <a:latin typeface="Calibri Light" panose="020F0302020204030204"/>
                  <a:cs typeface="Lucida Sans Unicode" panose="020B0602030504020204" pitchFamily="34" charset="0"/>
                </a:rPr>
                <a:t>СЛУЖБА ВНИМАНИЯ</a:t>
              </a:r>
            </a:p>
            <a:p>
              <a:pPr algn="ctr" defTabSz="914400" fontAlgn="base">
                <a:spcBef>
                  <a:spcPct val="0"/>
                </a:spcBef>
              </a:pPr>
              <a:r>
                <a:rPr lang="ru-RU" sz="1100" i="1" dirty="0">
                  <a:solidFill>
                    <a:srgbClr val="0C0541">
                      <a:lumMod val="50000"/>
                    </a:srgbClr>
                  </a:solidFill>
                  <a:latin typeface="Calibri Light" panose="020F0302020204030204"/>
                  <a:cs typeface="Aharoni" panose="02010803020104030203" pitchFamily="2" charset="-79"/>
                </a:rPr>
                <a:t>психиатрическая помощь </a:t>
              </a:r>
            </a:p>
            <a:p>
              <a:pPr algn="ctr" defTabSz="914400" fontAlgn="base">
                <a:spcBef>
                  <a:spcPct val="0"/>
                </a:spcBef>
              </a:pPr>
              <a:r>
                <a:rPr lang="ru-RU" sz="1100" i="1" dirty="0">
                  <a:solidFill>
                    <a:srgbClr val="0C0541">
                      <a:lumMod val="50000"/>
                    </a:srgbClr>
                  </a:solidFill>
                  <a:latin typeface="Calibri Light" panose="020F0302020204030204"/>
                  <a:cs typeface="Aharoni" panose="02010803020104030203" pitchFamily="2" charset="-79"/>
                </a:rPr>
                <a:t>детям и молодежи</a:t>
              </a:r>
              <a:endParaRPr lang="ru-RU" sz="1100" i="1" cap="all" dirty="0">
                <a:solidFill>
                  <a:srgbClr val="0C0541">
                    <a:lumMod val="50000"/>
                  </a:srgbClr>
                </a:solidFill>
                <a:latin typeface="Calibri Light" panose="020F0302020204030204"/>
                <a:cs typeface="Aharoni" panose="02010803020104030203" pitchFamily="2" charset="-79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5011851" y="6391688"/>
            <a:ext cx="5184576" cy="40466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30" tIns="45711" rIns="91430" bIns="45711" anchor="ctr" anchorCtr="1" compatLnSpc="1"/>
          <a:lstStyle/>
          <a:p>
            <a:pPr algn="ctr" defTabSz="914400">
              <a:defRPr/>
            </a:pPr>
            <a:r>
              <a:rPr lang="en-US" sz="1400" i="1" kern="0" dirty="0">
                <a:solidFill>
                  <a:schemeClr val="accent4">
                    <a:lumMod val="50000"/>
                  </a:schemeClr>
                </a:solidFill>
              </a:rPr>
              <a:t>www.nodkpd.mznso.ru       </a:t>
            </a:r>
            <a:endParaRPr lang="ru-RU" sz="1400" i="1" kern="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defTabSz="914400">
              <a:defRPr/>
            </a:pPr>
            <a:r>
              <a:rPr lang="en-US" sz="1400" i="1" kern="0" dirty="0" smtClean="0">
                <a:solidFill>
                  <a:schemeClr val="accent4">
                    <a:lumMod val="50000"/>
                  </a:schemeClr>
                </a:solidFill>
              </a:rPr>
              <a:t>nodkpd@zdravnsk.ru</a:t>
            </a:r>
            <a:endParaRPr lang="en-US" sz="1400" i="1" kern="0" dirty="0">
              <a:solidFill>
                <a:schemeClr val="accent4">
                  <a:lumMod val="50000"/>
                </a:schemeClr>
              </a:solidFill>
            </a:endParaRPr>
          </a:p>
          <a:p>
            <a:pPr algn="ctr" defTabSz="82945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i="1" kern="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endParaRPr lang="ru-RU" sz="1400" i="1" kern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9888" y="6440129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ru-RU" sz="1400" i="1" kern="0" dirty="0" smtClean="0">
                <a:solidFill>
                  <a:schemeClr val="accent4">
                    <a:lumMod val="50000"/>
                  </a:schemeClr>
                </a:solidFill>
              </a:rPr>
              <a:t>Новосибирск, 2020 год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8283" y="3030735"/>
            <a:ext cx="518107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2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0916" y="3706248"/>
            <a:ext cx="8613084" cy="1002353"/>
          </a:xfrm>
          <a:prstGeom prst="rect">
            <a:avLst/>
          </a:prstGeom>
          <a:noFill/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/>
            <a:endParaRPr lang="ru-RU" sz="1400" i="1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defTabSz="342900"/>
            <a:endParaRPr lang="ru-RU" sz="1400" i="1" dirty="0" smtClean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defTabSz="342900"/>
            <a:endParaRPr lang="ru-RU" sz="1400" i="1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04525" y="2215186"/>
            <a:ext cx="2973856" cy="1428690"/>
            <a:chOff x="669538" y="3696420"/>
            <a:chExt cx="8085676" cy="5650302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669538" y="3696420"/>
              <a:ext cx="8085676" cy="5650302"/>
              <a:chOff x="832561" y="659921"/>
              <a:chExt cx="8085676" cy="5650302"/>
            </a:xfrm>
          </p:grpSpPr>
          <p:pic>
            <p:nvPicPr>
              <p:cNvPr id="10" name="Рисунок 9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32561" y="659921"/>
                <a:ext cx="8085676" cy="5650302"/>
              </a:xfrm>
              <a:prstGeom prst="rect">
                <a:avLst/>
              </a:prstGeom>
            </p:spPr>
          </p:pic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7712016" y="659921"/>
                <a:ext cx="1130060" cy="18978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29" t="20382" r="21222" b="53571"/>
            <a:stretch/>
          </p:blipFill>
          <p:spPr>
            <a:xfrm>
              <a:off x="4392815" y="4030132"/>
              <a:ext cx="1036820" cy="946535"/>
            </a:xfrm>
            <a:prstGeom prst="rect">
              <a:avLst/>
            </a:prstGeom>
          </p:spPr>
        </p:pic>
        <p:sp>
          <p:nvSpPr>
            <p:cNvPr id="9" name="Скругленный прямоугольник 8"/>
            <p:cNvSpPr/>
            <p:nvPr/>
          </p:nvSpPr>
          <p:spPr>
            <a:xfrm>
              <a:off x="3041535" y="5033140"/>
              <a:ext cx="3385379" cy="50600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Телемедицина?</a:t>
              </a:r>
              <a:endParaRPr lang="ru-RU" sz="1200" dirty="0">
                <a:solidFill>
                  <a:schemeClr val="tx2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180073" y="1957328"/>
            <a:ext cx="5926902" cy="4337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1750" b="1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В </a:t>
            </a:r>
            <a:r>
              <a:rPr lang="ru-RU" sz="1750" b="1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России сегодня реализована соответствующая техническая </a:t>
            </a:r>
            <a:r>
              <a:rPr lang="ru-RU" sz="1750" b="1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возможность</a:t>
            </a:r>
            <a:r>
              <a:rPr lang="ru-RU" sz="1750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: личный кабинет на портале </a:t>
            </a:r>
            <a:r>
              <a:rPr lang="ru-RU" sz="1750" i="1" dirty="0">
                <a:solidFill>
                  <a:srgbClr val="000000">
                    <a:lumMod val="95000"/>
                    <a:lumOff val="5000"/>
                  </a:srgbClr>
                </a:solidFill>
                <a:hlinkClick r:id="rId4"/>
              </a:rPr>
              <a:t>https://</a:t>
            </a:r>
            <a:r>
              <a:rPr lang="ru-RU" sz="1750" i="1" dirty="0" smtClean="0">
                <a:solidFill>
                  <a:srgbClr val="000000">
                    <a:lumMod val="95000"/>
                    <a:lumOff val="5000"/>
                  </a:srgbClr>
                </a:solidFill>
                <a:hlinkClick r:id="rId4"/>
              </a:rPr>
              <a:t>www.gosuslugi.ru</a:t>
            </a:r>
            <a:r>
              <a:rPr lang="ru-RU" sz="1750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 в </a:t>
            </a:r>
            <a:r>
              <a:rPr lang="ru-RU" sz="1750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разделе «Мое здоровье» с возможностью записаться удаленно </a:t>
            </a:r>
            <a:r>
              <a:rPr lang="ru-RU" sz="1750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на </a:t>
            </a:r>
            <a:r>
              <a:rPr lang="ru-RU" sz="1750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прием </a:t>
            </a:r>
            <a:r>
              <a:rPr lang="ru-RU" sz="1750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врача, доступны электронные </a:t>
            </a:r>
            <a:r>
              <a:rPr lang="ru-RU" sz="1750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подписи врача/законного представителя, идентификация пациента при получении электронной цифровой подписи физическим </a:t>
            </a:r>
            <a:r>
              <a:rPr lang="ru-RU" sz="1750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лицом, </a:t>
            </a:r>
            <a:r>
              <a:rPr lang="ru-RU" sz="1750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интеграция личного кабинета на портале государственные услуги с региональной медицинской </a:t>
            </a:r>
            <a:r>
              <a:rPr lang="ru-RU" sz="1750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системой. </a:t>
            </a:r>
            <a:r>
              <a:rPr lang="ru-RU" sz="1750" b="1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Осталось только:</a:t>
            </a:r>
            <a:r>
              <a:rPr lang="ru-RU" sz="1750" i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 выбрать единую платформу.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ЕДИНАЯ ПЛАТФОРМА,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ЧЬЯ?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</a:rPr>
              <a:t>ПРЕДЛАГАЕТ </a:t>
            </a: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</a:rPr>
              <a:t>РОСТЕЛЕКОМ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ts val="2100"/>
              </a:lnSpc>
            </a:pP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Вопрос требует решения на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федеральном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уровне.</a:t>
            </a:r>
          </a:p>
          <a:p>
            <a:pPr algn="ctr">
              <a:lnSpc>
                <a:spcPts val="2100"/>
              </a:lnSpc>
            </a:pP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       Важный элемент – интерактивная панель как средство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взаимодействия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в ходе предъявления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стимульного материала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defTabSz="342900">
              <a:lnSpc>
                <a:spcPts val="1600"/>
              </a:lnSpc>
            </a:pPr>
            <a:endParaRPr lang="ru-RU" sz="1750" i="1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36" name="Рисунок 35"/>
          <p:cNvPicPr/>
          <p:nvPr/>
        </p:nvPicPr>
        <p:blipFill rotWithShape="1">
          <a:blip r:embed="rId5"/>
          <a:srcRect t="24182"/>
          <a:stretch/>
        </p:blipFill>
        <p:spPr>
          <a:xfrm>
            <a:off x="273667" y="4149500"/>
            <a:ext cx="2703580" cy="2713628"/>
          </a:xfrm>
          <a:prstGeom prst="rect">
            <a:avLst/>
          </a:prstGeom>
        </p:spPr>
      </p:pic>
      <p:cxnSp>
        <p:nvCxnSpPr>
          <p:cNvPr id="38" name="Прямая соединительная линия 37"/>
          <p:cNvCxnSpPr/>
          <p:nvPr/>
        </p:nvCxnSpPr>
        <p:spPr>
          <a:xfrm flipH="1">
            <a:off x="2498447" y="5127173"/>
            <a:ext cx="1232629" cy="996089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>
            <a:off x="540796" y="5737640"/>
            <a:ext cx="420196" cy="477645"/>
          </a:xfrm>
          <a:prstGeom prst="arc">
            <a:avLst>
              <a:gd name="adj1" fmla="val 16200000"/>
              <a:gd name="adj2" fmla="val 16178019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>
            <a:off x="563177" y="4961244"/>
            <a:ext cx="406641" cy="836103"/>
          </a:xfrm>
          <a:prstGeom prst="arc">
            <a:avLst>
              <a:gd name="adj1" fmla="val 16200000"/>
              <a:gd name="adj2" fmla="val 16173412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986146" y="6164082"/>
            <a:ext cx="1585777" cy="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object 2"/>
          <p:cNvSpPr txBox="1">
            <a:spLocks noGrp="1"/>
          </p:cNvSpPr>
          <p:nvPr>
            <p:ph type="title"/>
          </p:nvPr>
        </p:nvSpPr>
        <p:spPr>
          <a:xfrm>
            <a:off x="-44619" y="3595785"/>
            <a:ext cx="3210896" cy="499496"/>
          </a:xfrm>
          <a:prstGeom prst="rect">
            <a:avLst/>
          </a:prstGeom>
          <a:noFill/>
        </p:spPr>
        <p:txBody>
          <a:bodyPr vert="horz" wrap="square" lIns="0" tIns="12065" rIns="0" bIns="0" rtlCol="0">
            <a:spAutoFit/>
          </a:bodyPr>
          <a:lstStyle/>
          <a:p>
            <a:pPr algn="ctr" defTabSz="457200">
              <a:lnSpc>
                <a:spcPts val="1900"/>
              </a:lnSpc>
              <a:spcBef>
                <a:spcPts val="95"/>
              </a:spcBef>
            </a:pPr>
            <a:r>
              <a:rPr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Соответствие </a:t>
            </a:r>
            <a:r>
              <a:rPr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требованиям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Министерства </a:t>
            </a:r>
            <a:r>
              <a:rPr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здравоохранения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5315" y="698972"/>
            <a:ext cx="904166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Потребность в развитии телемедицинских технологий высокая, однако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, программного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продукта для системы врач-пациент,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отвечающего всем требованиям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функциональности и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безопасности,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нет. В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западной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психиатрической практике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долгое время введено использование приложения </a:t>
            </a:r>
            <a:r>
              <a:rPr lang="en-US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FaceTime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для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сопровождения наблюдаемых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пациентов и быстрой психологической помощи. Отечественного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аналога нет.</a:t>
            </a: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0451" y="94468"/>
            <a:ext cx="87976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5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ОБСУЖДЕНИЕ И  ВЫВОДЫ. Предложения </a:t>
            </a:r>
          </a:p>
          <a:p>
            <a:r>
              <a:rPr lang="ru-RU" b="1" i="1" spc="-5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ТЕЛЕМЕДИЦИНСКИЕ КОНСУЛЬТАЦИИ. СХЕМА «ВРАЧ-ПАЦИЕНТ»</a:t>
            </a:r>
            <a:endParaRPr lang="ru-RU" b="1" i="1" spc="-5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18868" y="6222885"/>
            <a:ext cx="5398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СПАСИБО ЗА ВНИМАНИЕ!     ВОПРОСЫ?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7337" y="1802793"/>
            <a:ext cx="7934201" cy="18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buClr>
                <a:schemeClr val="accent6">
                  <a:lumMod val="50000"/>
                </a:schemeClr>
              </a:buClr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Рост всех расстройств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зарегистрированных учреждением,  в сравнении 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с 1 кварталом 2019 года</a:t>
            </a:r>
            <a:r>
              <a:rPr lang="ru-RU" sz="2000" i="1" dirty="0"/>
              <a:t>,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на 80,2%</a:t>
            </a:r>
            <a:r>
              <a:rPr lang="ru-RU" sz="2000" i="1" dirty="0"/>
              <a:t>, </a:t>
            </a:r>
            <a:r>
              <a:rPr lang="ru-RU" sz="2000" i="1" dirty="0" smtClean="0"/>
              <a:t>п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реимущественно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за счет шизофрении,  </a:t>
            </a:r>
            <a:r>
              <a:rPr lang="ru-RU" sz="2000" i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шизотипических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расстройств (F2</a:t>
            </a:r>
            <a:r>
              <a:rPr lang="ru-RU" sz="2000" i="1" dirty="0"/>
              <a:t>0- F21) на </a:t>
            </a:r>
            <a:r>
              <a:rPr lang="ru-RU" sz="2000" b="1" i="1" dirty="0"/>
              <a:t>79,6%</a:t>
            </a:r>
            <a:r>
              <a:rPr lang="ru-RU" sz="2000" i="1" dirty="0"/>
              <a:t>,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аффективных 	</a:t>
            </a:r>
            <a:r>
              <a:rPr lang="ru-RU" sz="2000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непсихотических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расстройств (F31.1,F31.6-9, F32,0-2, F33.0-2, F33.4, F33.8</a:t>
            </a:r>
            <a:r>
              <a:rPr lang="ru-RU" sz="2000" i="1" dirty="0"/>
              <a:t>) – </a:t>
            </a:r>
            <a:r>
              <a:rPr lang="ru-RU" sz="2000" i="1" dirty="0" smtClean="0"/>
              <a:t>	</a:t>
            </a:r>
            <a:r>
              <a:rPr lang="ru-RU" sz="2000" b="1" i="1" dirty="0" smtClean="0"/>
              <a:t>54,8</a:t>
            </a:r>
            <a:r>
              <a:rPr lang="ru-RU" sz="2000" b="1" i="1" dirty="0"/>
              <a:t>%</a:t>
            </a:r>
            <a:r>
              <a:rPr lang="ru-RU" sz="2000" i="1" dirty="0"/>
              <a:t>,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невротических, связанных со стрессом (F40-F48) – </a:t>
            </a:r>
            <a:r>
              <a:rPr lang="ru-RU" sz="20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62,4%,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аутистических 	расстройств (</a:t>
            </a:r>
            <a:r>
              <a:rPr lang="en-US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F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84.0-4) – </a:t>
            </a:r>
            <a:r>
              <a:rPr lang="ru-RU" sz="20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87,8</a:t>
            </a:r>
            <a:r>
              <a:rPr lang="ru-RU" sz="2000" b="1" i="1" dirty="0"/>
              <a:t>%</a:t>
            </a:r>
            <a:r>
              <a:rPr lang="ru-RU" sz="2000" i="1" dirty="0"/>
              <a:t>,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расстройств пищевого поведения (</a:t>
            </a:r>
            <a:r>
              <a:rPr lang="en-US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F5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0) </a:t>
            </a:r>
            <a:r>
              <a:rPr lang="ru-RU" sz="2000" i="1" dirty="0" smtClean="0"/>
              <a:t>– </a:t>
            </a:r>
            <a:r>
              <a:rPr lang="ru-RU" sz="2000" b="1" i="1" dirty="0" smtClean="0"/>
              <a:t>85,7</a:t>
            </a:r>
            <a:r>
              <a:rPr lang="ru-RU" sz="2000" b="1" i="1" dirty="0"/>
              <a:t>%</a:t>
            </a:r>
            <a:r>
              <a:rPr lang="ru-RU" sz="2000" i="1" dirty="0"/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36716"/>
            <a:ext cx="91658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СТРУКТУРА АКТУАЛЬНОГО ПОПУЛЯЦИОННОГО ЗАПРОСА. СТРАТИФИКАЦИЯ ГРУПП</a:t>
            </a:r>
            <a:endParaRPr lang="ru-RU" sz="20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302" y="677232"/>
            <a:ext cx="7864010" cy="905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  <a:buClr>
                <a:schemeClr val="accent6">
                  <a:lumMod val="75000"/>
                </a:schemeClr>
              </a:buClr>
            </a:pPr>
            <a:r>
              <a:rPr lang="ru-RU" sz="2000" i="1" dirty="0"/>
              <a:t>Дистанционное обучение, потеря связи со значимой средой, нарастающее чувство изоляции от </a:t>
            </a:r>
            <a:r>
              <a:rPr lang="ru-RU" sz="2000" i="1" dirty="0" smtClean="0"/>
              <a:t>сверстников, </a:t>
            </a:r>
            <a:r>
              <a:rPr lang="ru-RU" sz="2000" i="1" dirty="0"/>
              <a:t>ограничения физической активности, необходимость адаптировать поведение к новым требованиям </a:t>
            </a:r>
            <a:r>
              <a:rPr lang="ru-RU" sz="2000" i="1" dirty="0" smtClean="0"/>
              <a:t>взрослых</a:t>
            </a:r>
            <a:endParaRPr lang="ru-RU" sz="2000" i="1" dirty="0"/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8237765" y="1132751"/>
            <a:ext cx="499840" cy="867499"/>
          </a:xfrm>
          <a:prstGeom prst="curvedLeftArrow">
            <a:avLst>
              <a:gd name="adj1" fmla="val 19151"/>
              <a:gd name="adj2" fmla="val 63254"/>
              <a:gd name="adj3" fmla="val 53928"/>
            </a:avLst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9274" y="3881657"/>
            <a:ext cx="82589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Tx/>
              <a:buAutoNum type="arabicPeriod"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Тяжелые формы психических расстройств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– острые психозы, суициды,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панические и другие стрессовые реакции с разрушительным поведением. Обострения и декомпенсации хронических психических 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расстройств,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особенно у подростков с патологически протекающим пубертатом. Регистрируются депрессии эндогенного уровня, декомпенсации формирующихся расстройств личности.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7822" y="5893184"/>
            <a:ext cx="85342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</a:pPr>
            <a:r>
              <a:rPr lang="ru-RU" sz="20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Кратковременные </a:t>
            </a:r>
            <a:r>
              <a:rPr lang="ru-RU" sz="20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психотические расстройства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с параноидной симптоматикой, сверхценными образованиями и бредовыми суждениями, по содержанию связаны с пандемией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endParaRPr lang="ru-RU" sz="2000" i="1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909" y="1170281"/>
            <a:ext cx="8614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Сравнительный анализ суицидов и суицидальных попыток среди несовершеннолетних, январь-апрель, 2019-2020, Новосибирская область </a:t>
            </a:r>
            <a:endParaRPr lang="ru-RU" sz="20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5098" y="3910251"/>
            <a:ext cx="86149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Апрель, 2020 год: 4 суицида, 2 кататравмы, 2 </a:t>
            </a:r>
            <a:r>
              <a:rPr lang="ru-RU" i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самоповешения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; 27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суицидальных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попыток, из них 37% - тяжелые способы, увеличение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доли брутальных способов совершения суицидальной попытки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 Пусковой механизм – в 30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% случаев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ссоры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с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близкими родственниками, импульсивность. В ряде случаев суицидов и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попыток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– бытовое неблагополучие,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семьи в условиях повышенной скученности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проживания.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Рост сформированного устойчивого суицидального мышления в популяции – анализ социальных сетей, предотвращение по связям в группах.</a:t>
            </a:r>
            <a:endParaRPr lang="ru-RU" i="1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5099" y="5989406"/>
            <a:ext cx="8614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Популяционные кризисные состояния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– «широкое психическое неблагополучие», 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тревожные расстройства,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реакции дезадаптации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30434"/>
              </p:ext>
            </p:extLst>
          </p:nvPr>
        </p:nvGraphicFramePr>
        <p:xfrm>
          <a:off x="368654" y="1790738"/>
          <a:ext cx="8460509" cy="2121397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995032">
                  <a:extLst>
                    <a:ext uri="{9D8B030D-6E8A-4147-A177-3AD203B41FA5}">
                      <a16:colId xmlns="" xmlns:a16="http://schemas.microsoft.com/office/drawing/2014/main" val="3392269347"/>
                    </a:ext>
                  </a:extLst>
                </a:gridCol>
                <a:gridCol w="1175656">
                  <a:extLst>
                    <a:ext uri="{9D8B030D-6E8A-4147-A177-3AD203B41FA5}">
                      <a16:colId xmlns="" xmlns:a16="http://schemas.microsoft.com/office/drawing/2014/main" val="129847983"/>
                    </a:ext>
                  </a:extLst>
                </a:gridCol>
                <a:gridCol w="1543051">
                  <a:extLst>
                    <a:ext uri="{9D8B030D-6E8A-4147-A177-3AD203B41FA5}">
                      <a16:colId xmlns="" xmlns:a16="http://schemas.microsoft.com/office/drawing/2014/main" val="953517224"/>
                    </a:ext>
                  </a:extLst>
                </a:gridCol>
                <a:gridCol w="1137170">
                  <a:extLst>
                    <a:ext uri="{9D8B030D-6E8A-4147-A177-3AD203B41FA5}">
                      <a16:colId xmlns="" xmlns:a16="http://schemas.microsoft.com/office/drawing/2014/main" val="3280994569"/>
                    </a:ext>
                  </a:extLst>
                </a:gridCol>
                <a:gridCol w="1609600">
                  <a:extLst>
                    <a:ext uri="{9D8B030D-6E8A-4147-A177-3AD203B41FA5}">
                      <a16:colId xmlns="" xmlns:a16="http://schemas.microsoft.com/office/drawing/2014/main" val="274251405"/>
                    </a:ext>
                  </a:extLst>
                </a:gridCol>
              </a:tblGrid>
              <a:tr h="33929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1800" b="1" i="1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1800" b="1" i="1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2822637"/>
                  </a:ext>
                </a:extLst>
              </a:tr>
              <a:tr h="588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Из них дети до 14 лет</a:t>
                      </a:r>
                      <a:endParaRPr lang="ru-RU" sz="1800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Из них дети до 14 лет</a:t>
                      </a:r>
                      <a:endParaRPr lang="ru-RU" sz="1800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5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7471853"/>
                  </a:ext>
                </a:extLst>
              </a:tr>
              <a:tr h="644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800" b="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суицидов</a:t>
                      </a:r>
                      <a:endParaRPr lang="ru-RU" sz="1800" b="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4514128"/>
                  </a:ext>
                </a:extLst>
              </a:tr>
              <a:tr h="4597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Количество суицидальных попыток</a:t>
                      </a:r>
                      <a:endParaRPr lang="ru-RU" sz="1800" b="0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39</a:t>
                      </a:r>
                    </a:p>
                  </a:txBody>
                  <a:tcPr marL="68580" marR="68580" marT="0" marB="0"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68580" marR="68580" marT="0" marB="0"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71043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06334" y="517525"/>
            <a:ext cx="7328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Рост смертности детей от внешних причин – самоубийств, жертвы убийств и несчастных случаев</a:t>
            </a:r>
            <a:r>
              <a:rPr lang="ru-RU" sz="16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.</a:t>
            </a: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64" y="104060"/>
            <a:ext cx="91658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СТРУКТУРА АКТУАЛЬНОГО ПОПУЛЯЦИОННОГО ЗАПРОСА. СТРАТИФИКАЦИЯ ГРУПП</a:t>
            </a:r>
            <a:endParaRPr lang="ru-RU" sz="2000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09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90384" y="622272"/>
            <a:ext cx="8072004" cy="620800"/>
            <a:chOff x="165938" y="3905529"/>
            <a:chExt cx="9063776" cy="6208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5317" y="3905529"/>
              <a:ext cx="87493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75317" y="4479872"/>
              <a:ext cx="87493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165938" y="3939886"/>
              <a:ext cx="9063776" cy="586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ru-RU" sz="2000" i="1" dirty="0" smtClean="0">
                  <a:solidFill>
                    <a:schemeClr val="accent4">
                      <a:lumMod val="75000"/>
                    </a:schemeClr>
                  </a:solidFill>
                  <a:latin typeface="+mj-lt"/>
                </a:rPr>
                <a:t>ВОСТРЕБОВАННОСТЬ  В  ПСИХИАТРИЧЕСКОЙ  ПОМОЩИ  ТРЕБУЕТ ЭКСТРЕННЫХ  ОРГАНИЗАЦИОННЫХ  МЕР</a:t>
              </a:r>
              <a:endParaRPr lang="ru-RU" sz="2000" i="1" dirty="0">
                <a:solidFill>
                  <a:schemeClr val="accent4">
                    <a:lumMod val="75000"/>
                  </a:schemeClr>
                </a:solidFill>
                <a:latin typeface="+mj-lt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67884" y="1584595"/>
            <a:ext cx="863644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Качественная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 доступная неотложная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и плановая психиатрическая помощь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лицам с тяжелыми психическими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расстройствами. </a:t>
            </a: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ts val="18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Ряд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мер и услуг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медико-социального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характера, направленных на защиту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пациентов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как жертв жестокого обращения и насилия в условиях изоляции семьи и высокой латентности этого явления, особенно в отношении детей с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аутистическими расстройствами, умственной отсталостью и т.д. </a:t>
            </a:r>
          </a:p>
          <a:p>
            <a:pPr marL="342900" indent="-342900">
              <a:lnSpc>
                <a:spcPts val="1800"/>
              </a:lnSpc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Антикризисная 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поддержка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широких групп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населения.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Вместо отмененного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общего профилактического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направления – профилактика кризисных состояний. Информирование как фактор безопасности населения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9123" y="1197653"/>
            <a:ext cx="2827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Основные направления: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4238" y="144767"/>
            <a:ext cx="878374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ОРГАНИЗАЦИОННЫЕ  ТЕХНОЛОГИИ. СВОЕВРЕМЕННОСТЬ,  ДОСТУПНОСТЬ</a:t>
            </a:r>
            <a:endParaRPr lang="ru-RU" sz="2000" i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56800" y="3631253"/>
            <a:ext cx="8861132" cy="439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Реорганизация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психиатрической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помощи: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9892" y="3945633"/>
            <a:ext cx="8822436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AutoNum type="arabicPeriod"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Изменена структура государственного задания, перераспределены ресурсы, разработаны услуги:</a:t>
            </a:r>
          </a:p>
          <a:p>
            <a:pPr marL="285750" indent="-28575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Амбулаторно: развитие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неотложной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помощи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188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случаев ежемесячно;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посещения на дому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группа диспансерных больных: лечение, обеспечение лекарственными средствами, в том числе льготными, защита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прав,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193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случая ежемесячно, что в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2,5 раза больше, чем в 2019 году, выявлено жестокое обращение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14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случаев.</a:t>
            </a:r>
          </a:p>
          <a:p>
            <a:pPr marL="285750" indent="-28575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Дистанционная передача в аптечную организацию рецептов на выдачу лекарств</a:t>
            </a:r>
          </a:p>
          <a:p>
            <a:pPr marL="285750" indent="-28575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Открыт стационар на дому (10 мест)</a:t>
            </a:r>
          </a:p>
          <a:p>
            <a:pPr marL="285750" indent="-28575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Ограничены\отменены «контактные» методы лечебно-диагностической деятельности, групповые занятия.</a:t>
            </a:r>
          </a:p>
        </p:txBody>
      </p:sp>
    </p:spTree>
    <p:extLst>
      <p:ext uri="{BB962C8B-B14F-4D97-AF65-F5344CB8AC3E}">
        <p14:creationId xmlns:p14="http://schemas.microsoft.com/office/powerpoint/2010/main" val="42344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95942" y="564286"/>
            <a:ext cx="8690199" cy="425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Приоритетная задача –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сформировать устойчивую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связь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между врачом и пациентом в удаленном режиме, поддержать население в необходимости оставаться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дома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342900" indent="-34290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Технология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дистанционного консультирования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в системе «врач-пациент» на основе программ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Zoom, Skype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Оборудованы кабинеты для видеосвязи во всех подразделениях. Разработан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алгоритм записи и проведения видео-консультации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на каждом этапе работы с пациентом, сохранением персональных данных. Проведено специалистами, включая психиатров, психотерапевтов и др.,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1538 аудио консультаций, 512 видео-консультаций, </a:t>
            </a:r>
            <a:r>
              <a:rPr lang="ru-RU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что отражается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МИС.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342900" indent="-34290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Экспериментально-психологическое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исследование: на базе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платформы онлайн-видео конференций "Zoom"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, а также с помощью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редакторов Microsoft Office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;  определена целевая группа и методология предъявления стимульного материала и интерпретации полученных результатов. Всего </a:t>
            </a:r>
            <a:r>
              <a:rPr lang="ru-RU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84 консультации психологов</a:t>
            </a:r>
            <a:r>
              <a:rPr lang="ru-RU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</a:pP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" y="5094241"/>
            <a:ext cx="9085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. ПУТЬ В ТЕЛЕПСИХИАТРИЮ. ТЕЛЕМЕДИЦИНСКИЕ КОНСУЛЬТАЦИИ. СХЕМА «ВРАЧ-ВРАЧ»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6629" y="5413317"/>
            <a:ext cx="8138528" cy="112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Приказ Министерства здравоохранения Новосибирской области от 27.04.2020 №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987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«Об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организации оказания психиатрической помощи детям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, проживающим на территории Новосибирской области,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с применением телемедицинских технологий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4416629"/>
            <a:ext cx="9175606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chemeClr val="accent6">
                  <a:lumMod val="75000"/>
                </a:schemeClr>
              </a:buClr>
            </a:pPr>
            <a:r>
              <a:rPr lang="ru-RU" sz="19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Полностью </a:t>
            </a:r>
            <a:r>
              <a:rPr lang="ru-RU" sz="19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перенести режим работы на дистанционную </a:t>
            </a:r>
            <a:r>
              <a:rPr lang="ru-RU" sz="19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форму </a:t>
            </a:r>
            <a:r>
              <a:rPr lang="ru-RU" sz="19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невозможно, </a:t>
            </a:r>
          </a:p>
          <a:p>
            <a:pPr algn="ctr">
              <a:lnSpc>
                <a:spcPct val="90000"/>
              </a:lnSpc>
              <a:buClr>
                <a:schemeClr val="accent6">
                  <a:lumMod val="75000"/>
                </a:schemeClr>
              </a:buClr>
            </a:pPr>
            <a:r>
              <a:rPr lang="ru-RU" sz="19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но! </a:t>
            </a:r>
            <a:r>
              <a:rPr lang="ru-RU" sz="19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31% в </a:t>
            </a:r>
            <a:r>
              <a:rPr lang="ru-RU" sz="19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структуре всех </a:t>
            </a:r>
            <a:r>
              <a:rPr lang="ru-RU" sz="19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услуг оказаны </a:t>
            </a:r>
            <a:r>
              <a:rPr lang="ru-RU" sz="19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дистанционном </a:t>
            </a:r>
            <a:r>
              <a:rPr lang="ru-RU" sz="19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режиме.  </a:t>
            </a:r>
            <a:endParaRPr lang="ru-RU" sz="1900" b="1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566" y="103947"/>
            <a:ext cx="878374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ОРГАНИЗАЦИОННЫЕ  ТЕХНОЛОГИИ. СВОЕВРЕМЕННОСТЬ,  ДОСТУПНОСТЬ</a:t>
            </a:r>
            <a:endParaRPr lang="ru-RU" sz="2000" i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72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255012" y="3963815"/>
            <a:ext cx="5656462" cy="1864881"/>
          </a:xfrm>
          <a:prstGeom prst="rect">
            <a:avLst/>
          </a:prstGeom>
          <a:noFill/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Консультации ТКЦ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экстренная (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30 мин. до 2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часов) и неотложная помощь (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3 часа до 24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часов)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труднокурабельных клинических случаях, случаях, требующих дифференциальной диагностики и быстрого принятия решения по маршрутизации,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проведение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плановых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консультаций</a:t>
            </a:r>
            <a:r>
              <a:rPr lang="en-US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</a:t>
            </a: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>
            <a:off x="120770" y="1616790"/>
            <a:ext cx="8919714" cy="4946260"/>
          </a:xfrm>
          <a:prstGeom prst="arc">
            <a:avLst>
              <a:gd name="adj1" fmla="val 20931963"/>
              <a:gd name="adj2" fmla="val 1151524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Иконка «Врач» — скачай бесплатно PNG и вектор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199" y="669861"/>
            <a:ext cx="537494" cy="4686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ая выноска 9"/>
          <p:cNvSpPr/>
          <p:nvPr/>
        </p:nvSpPr>
        <p:spPr>
          <a:xfrm>
            <a:off x="476240" y="593486"/>
            <a:ext cx="2727697" cy="925025"/>
          </a:xfrm>
          <a:prstGeom prst="wedgeRectCallout">
            <a:avLst>
              <a:gd name="adj1" fmla="val -41026"/>
              <a:gd name="adj2" fmla="val 37438"/>
            </a:avLst>
          </a:prstGeom>
          <a:noFill/>
          <a:ln w="3175"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tx2">
                    <a:lumMod val="85000"/>
                    <a:lumOff val="1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Телемедицинский </a:t>
            </a:r>
            <a:r>
              <a:rPr lang="ru-RU" dirty="0">
                <a:solidFill>
                  <a:schemeClr val="tx2">
                    <a:lumMod val="95000"/>
                    <a:lumOff val="5000"/>
                  </a:schemeClr>
                </a:solidFill>
              </a:rPr>
              <a:t>консультативный </a:t>
            </a:r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центр (</a:t>
            </a:r>
            <a:r>
              <a:rPr lang="ru-RU" dirty="0">
                <a:solidFill>
                  <a:schemeClr val="tx2">
                    <a:lumMod val="95000"/>
                    <a:lumOff val="5000"/>
                  </a:schemeClr>
                </a:solidFill>
              </a:rPr>
              <a:t>ТКЦ</a:t>
            </a:r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), ГБУЗ </a:t>
            </a:r>
            <a:r>
              <a:rPr lang="ru-RU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НСО НОДКПНД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6065734" y="588410"/>
            <a:ext cx="2838927" cy="934260"/>
          </a:xfrm>
          <a:prstGeom prst="wedgeRectCallout">
            <a:avLst>
              <a:gd name="adj1" fmla="val 17588"/>
              <a:gd name="adj2" fmla="val 48485"/>
            </a:avLst>
          </a:prstGeom>
          <a:noFill/>
          <a:ln w="3175"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tx2">
                    <a:lumMod val="85000"/>
                    <a:lumOff val="1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dirty="0">
                <a:solidFill>
                  <a:schemeClr val="tx2">
                    <a:lumMod val="95000"/>
                    <a:lumOff val="5000"/>
                  </a:schemeClr>
                </a:solidFill>
              </a:rPr>
              <a:t>МО НСО – телемедицинский консультативный пункт (ТКП)</a:t>
            </a:r>
          </a:p>
        </p:txBody>
      </p:sp>
      <p:pic>
        <p:nvPicPr>
          <p:cNvPr id="12" name="Picture 2" descr="компьютер иконки. Скачать бесплатно иконки компьют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302" y="81191"/>
            <a:ext cx="2122711" cy="212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73681" y="643698"/>
            <a:ext cx="137935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идео конференц связь (ВКС)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4"/>
          <a:stretch>
            <a:fillRect/>
          </a:stretch>
        </p:blipFill>
        <p:spPr>
          <a:xfrm>
            <a:off x="323661" y="2058934"/>
            <a:ext cx="2785095" cy="1633099"/>
          </a:xfrm>
          <a:prstGeom prst="rect">
            <a:avLst/>
          </a:prstGeom>
          <a:ln>
            <a:noFill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49803" y="2505387"/>
            <a:ext cx="257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Ежедневное расписание</a:t>
            </a: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" name="Рисунок 16"/>
          <p:cNvPicPr/>
          <p:nvPr/>
        </p:nvPicPr>
        <p:blipFill rotWithShape="1">
          <a:blip r:embed="rId5"/>
          <a:srcRect l="1097" t="52616" r="4163" b="27065"/>
          <a:stretch/>
        </p:blipFill>
        <p:spPr>
          <a:xfrm>
            <a:off x="370199" y="2885157"/>
            <a:ext cx="2636429" cy="92148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0" name="Рисунок 19"/>
          <p:cNvPicPr/>
          <p:nvPr/>
        </p:nvPicPr>
        <p:blipFill>
          <a:blip r:embed="rId6"/>
          <a:stretch>
            <a:fillRect/>
          </a:stretch>
        </p:blipFill>
        <p:spPr>
          <a:xfrm>
            <a:off x="6289835" y="2158964"/>
            <a:ext cx="2733943" cy="18761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3006628" y="2203902"/>
            <a:ext cx="325680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К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абинеты ТМК,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все МО, автоматизированные рабочие места специалистов, 100%, не зависимо от места, видов, форм мед. помощи. Полный сбор информации о пациенте</a:t>
            </a: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9807" y="5823929"/>
            <a:ext cx="5894277" cy="861774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Оперативное получение итогового заключения в системе МИС НСО, дублирование результатов по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 VipNet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 связи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7691932" y="1525768"/>
            <a:ext cx="292576" cy="271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255012" y="2148668"/>
            <a:ext cx="3021751" cy="6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Выноска-облако 28"/>
          <p:cNvSpPr/>
          <p:nvPr/>
        </p:nvSpPr>
        <p:spPr>
          <a:xfrm>
            <a:off x="6790581" y="5827693"/>
            <a:ext cx="2233197" cy="923026"/>
          </a:xfrm>
          <a:prstGeom prst="cloudCallout">
            <a:avLst>
              <a:gd name="adj1" fmla="val 18721"/>
              <a:gd name="adj2" fmla="val -84738"/>
            </a:avLst>
          </a:prstGeom>
          <a:pattFill prst="pct10">
            <a:fgClr>
              <a:schemeClr val="accent6">
                <a:lumMod val="50000"/>
              </a:schemeClr>
            </a:fgClr>
            <a:bgClr>
              <a:schemeClr val="accent3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ЕДИНЫЙ ЦИФРОВОЙ КОНТУР</a:t>
            </a:r>
            <a:endParaRPr lang="ru-RU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4372" y="1696611"/>
            <a:ext cx="9049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НА БАЗЕ территориальной Медицинской информационной системы, МИС НСО: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5" name="Picture 4" descr="Иконка «Врач» — скачай бесплатно PNG и вектор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587" y="613001"/>
            <a:ext cx="537494" cy="4686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88757" y="120675"/>
            <a:ext cx="8783740" cy="394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ТЕЛЕПСИХИАТРИЯ «ВРАЧ-ВРАЧ»</a:t>
            </a:r>
          </a:p>
        </p:txBody>
      </p:sp>
      <p:pic>
        <p:nvPicPr>
          <p:cNvPr id="18" name="Рисунок 17"/>
          <p:cNvPicPr/>
          <p:nvPr/>
        </p:nvPicPr>
        <p:blipFill>
          <a:blip r:embed="rId7"/>
          <a:stretch>
            <a:fillRect/>
          </a:stretch>
        </p:blipFill>
        <p:spPr>
          <a:xfrm>
            <a:off x="89553" y="3851821"/>
            <a:ext cx="3130711" cy="189189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6427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2563" y="73170"/>
            <a:ext cx="61819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АНТИКРИЗИСНЫЕ МЕРОПРИЯТИЯ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236" y="457321"/>
            <a:ext cx="8820727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indent="-288000">
              <a:lnSpc>
                <a:spcPts val="1900"/>
              </a:lnSpc>
              <a:buClr>
                <a:schemeClr val="accent6">
                  <a:lumMod val="75000"/>
                </a:schemeClr>
              </a:buClr>
              <a:buAutoNum type="arabicPeriod"/>
            </a:pP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ВЗАИМОДЕЙСТВИЕ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С ОБРАЗОВАТЕЛЬНЫМИ ОРГАНИЗАЦИЯМИ В УСЛОВИЯХ ДИСТАНЦИОННОГО ОБУЧЕНИЯ. РОЛЬ ОБРАЗОВАНИЯ В ВЫЯВЛЕНИИ ГРУПП РИСКА </a:t>
            </a: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236" y="970413"/>
            <a:ext cx="8796235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ts val="1700"/>
              </a:lnSpc>
              <a:defRPr/>
            </a:pP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121B28">
                    <a:lumMod val="50000"/>
                  </a:srgbClr>
                </a:solidFill>
                <a:effectLst/>
                <a:uLnTx/>
                <a:uFillTx/>
              </a:rPr>
              <a:t>Приказ Минздрава</a:t>
            </a:r>
            <a:r>
              <a:rPr kumimoji="0" lang="ru-RU" b="0" i="1" u="none" strike="noStrike" kern="0" cap="none" spc="0" normalizeH="0" noProof="0" dirty="0" smtClean="0">
                <a:ln>
                  <a:noFill/>
                </a:ln>
                <a:solidFill>
                  <a:srgbClr val="121B28">
                    <a:lumMod val="50000"/>
                  </a:srgbClr>
                </a:solidFill>
                <a:effectLst/>
                <a:uLnTx/>
                <a:uFillTx/>
              </a:rPr>
              <a:t> НСО</a:t>
            </a: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121B28">
                    <a:lumMod val="50000"/>
                  </a:srgbClr>
                </a:solidFill>
                <a:effectLst/>
                <a:uLnTx/>
                <a:uFillTx/>
              </a:rPr>
              <a:t> и Минобразования НСО</a:t>
            </a:r>
            <a:r>
              <a:rPr lang="ru-RU" i="1" kern="0" dirty="0" smtClean="0">
                <a:solidFill>
                  <a:srgbClr val="121B28">
                    <a:lumMod val="50000"/>
                  </a:srgbClr>
                </a:solidFill>
              </a:rPr>
              <a:t> от </a:t>
            </a:r>
            <a:r>
              <a:rPr lang="ru-RU" i="1" kern="0" dirty="0">
                <a:solidFill>
                  <a:srgbClr val="121B28">
                    <a:lumMod val="50000"/>
                  </a:srgbClr>
                </a:solidFill>
              </a:rPr>
              <a:t>01.04.2020 № </a:t>
            </a:r>
            <a:r>
              <a:rPr lang="ru-RU" i="1" kern="0" dirty="0" smtClean="0">
                <a:solidFill>
                  <a:srgbClr val="121B28">
                    <a:lumMod val="50000"/>
                  </a:srgbClr>
                </a:solidFill>
              </a:rPr>
              <a:t>798/891 </a:t>
            </a: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121B28">
                    <a:lumMod val="50000"/>
                  </a:srgbClr>
                </a:solidFill>
                <a:effectLst/>
                <a:uLnTx/>
                <a:uFillTx/>
              </a:rPr>
              <a:t> </a:t>
            </a:r>
          </a:p>
          <a:p>
            <a:pPr algn="ctr" defTabSz="914400">
              <a:lnSpc>
                <a:spcPts val="1700"/>
              </a:lnSpc>
              <a:defRPr/>
            </a:pP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121B28">
                    <a:lumMod val="50000"/>
                  </a:srgbClr>
                </a:solidFill>
                <a:effectLst/>
                <a:uLnTx/>
                <a:uFillTx/>
              </a:rPr>
              <a:t>«Об организации оказания психиатрической помощи обучающимся…»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-61398" y="1466196"/>
            <a:ext cx="9305584" cy="4006880"/>
            <a:chOff x="-173204" y="953346"/>
            <a:chExt cx="9416770" cy="528502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981352" y="953346"/>
              <a:ext cx="2798780" cy="4001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1" u="sng" dirty="0">
                  <a:solidFill>
                    <a:schemeClr val="accent4">
                      <a:lumMod val="75000"/>
                    </a:schemeClr>
                  </a:solidFill>
                </a:rPr>
                <a:t>Рамка взаимодействия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403" y="1649369"/>
              <a:ext cx="2659741" cy="446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Общее образование</a:t>
              </a:r>
              <a:endParaRPr lang="ru-RU" i="1" dirty="0">
                <a:solidFill>
                  <a:schemeClr val="tx2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25445" y="1714653"/>
              <a:ext cx="3252008" cy="487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Специальное образование</a:t>
              </a:r>
              <a:endParaRPr lang="ru-RU" i="1" dirty="0">
                <a:solidFill>
                  <a:schemeClr val="tx2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7278" y="1858885"/>
              <a:ext cx="490786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solidFill>
                    <a:srgbClr val="123584">
                      <a:lumMod val="50000"/>
                    </a:srgbClr>
                  </a:solidFill>
                </a:rPr>
                <a:t>ƒ</a:t>
              </a:r>
              <a:endParaRPr lang="ru-RU" sz="4800" i="1" dirty="0">
                <a:solidFill>
                  <a:srgbClr val="123584">
                    <a:lumMod val="50000"/>
                  </a:srgbClr>
                </a:solidFill>
              </a:endParaRPr>
            </a:p>
          </p:txBody>
        </p:sp>
        <p:sp>
          <p:nvSpPr>
            <p:cNvPr id="12" name="Прямоугольник с двумя скругленными противолежащими углами 11"/>
            <p:cNvSpPr/>
            <p:nvPr/>
          </p:nvSpPr>
          <p:spPr>
            <a:xfrm>
              <a:off x="751682" y="2399739"/>
              <a:ext cx="7158981" cy="404889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574997"/>
                <a:satOff val="11706"/>
                <a:lumOff val="3382"/>
                <a:alphaOff val="0"/>
              </a:schemeClr>
            </a:fillRef>
            <a:effectRef idx="1">
              <a:schemeClr val="accent4">
                <a:hueOff val="1574997"/>
                <a:satOff val="11706"/>
                <a:lumOff val="33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9230" tIns="169230" rIns="169230" bIns="169230" numCol="1" spcCol="1270" anchor="ctr" anchorCtr="0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2000" dirty="0" smtClean="0">
                  <a:solidFill>
                    <a:srgbClr val="123584">
                      <a:lumMod val="50000"/>
                    </a:srgbClr>
                  </a:solidFill>
                  <a:latin typeface="Franklin Gothic Book" panose="020B0503020102020204" pitchFamily="34" charset="0"/>
                </a:rPr>
                <a:t>Выявление расстройств поведения, депрессий, суицидов</a:t>
              </a:r>
              <a:endParaRPr lang="ru-RU" sz="2000" dirty="0">
                <a:solidFill>
                  <a:srgbClr val="123584">
                    <a:lumMod val="50000"/>
                  </a:srgb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4024" y="4786214"/>
              <a:ext cx="9100401" cy="798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lnSpc>
                  <a:spcPts val="2000"/>
                </a:lnSpc>
                <a:buClr>
                  <a:schemeClr val="accent6">
                    <a:lumMod val="50000"/>
                  </a:schemeClr>
                </a:buClr>
                <a:buFont typeface="Courier New" panose="02070309020205020404" pitchFamily="49" charset="0"/>
                <a:buChar char="o"/>
              </a:pPr>
              <a:r>
                <a:rPr lang="ru-RU" altLang="ru-RU" i="1" dirty="0">
                  <a:solidFill>
                    <a:schemeClr val="accent4">
                      <a:lumMod val="75000"/>
                    </a:schemeClr>
                  </a:solidFill>
                </a:rPr>
                <a:t>Школьный </a:t>
              </a:r>
              <a:r>
                <a:rPr lang="ru-RU" altLang="ru-RU" i="1" dirty="0" smtClean="0">
                  <a:solidFill>
                    <a:schemeClr val="accent4">
                      <a:lumMod val="75000"/>
                    </a:schemeClr>
                  </a:solidFill>
                </a:rPr>
                <a:t>консилиум: </a:t>
              </a:r>
              <a:r>
                <a:rPr lang="ru-RU" i="1" dirty="0" smtClean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Стратификация </a:t>
              </a:r>
              <a:r>
                <a:rPr lang="ru-RU" i="1" dirty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групп по </a:t>
              </a:r>
              <a:r>
                <a:rPr lang="ru-RU" i="1" dirty="0" smtClean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степени выраженности нарушений социального функционирования </a:t>
              </a:r>
              <a:endParaRPr lang="ru-RU" i="1" dirty="0">
                <a:solidFill>
                  <a:srgbClr val="BCCDFC">
                    <a:lumMod val="25000"/>
                  </a:srgbClr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0513" y="5533025"/>
              <a:ext cx="8983309" cy="7053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700"/>
                </a:lnSpc>
                <a:buClr>
                  <a:schemeClr val="accent6">
                    <a:lumMod val="50000"/>
                  </a:schemeClr>
                </a:buClr>
              </a:pPr>
              <a:r>
                <a:rPr lang="ru-RU" i="1" dirty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Дифференциация медико-педагогической помощи по выявленным </a:t>
              </a:r>
              <a:r>
                <a:rPr lang="ru-RU" i="1" dirty="0" smtClean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группам: медицинские </a:t>
              </a:r>
              <a:r>
                <a:rPr lang="ru-RU" i="1" dirty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и психолого-педагогические </a:t>
              </a:r>
              <a:r>
                <a:rPr lang="ru-RU" i="1" dirty="0" smtClean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технологии, совместное ведение случая</a:t>
              </a:r>
              <a:endParaRPr lang="ru-RU" i="1" dirty="0">
                <a:solidFill>
                  <a:srgbClr val="000000">
                    <a:lumMod val="95000"/>
                    <a:lumOff val="5000"/>
                  </a:srgbClr>
                </a:solidFill>
              </a:endParaRPr>
            </a:p>
          </p:txBody>
        </p:sp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-173204" y="4291096"/>
              <a:ext cx="9416770" cy="578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285750" indent="-285750" algn="ctr" defTabSz="914400">
                <a:lnSpc>
                  <a:spcPts val="2700"/>
                </a:lnSpc>
                <a:buFont typeface="Courier New" pitchFamily="49" charset="0"/>
                <a:buChar char="o"/>
              </a:pPr>
              <a:r>
                <a:rPr lang="ru-RU" altLang="ru-RU" i="1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+mn-cs"/>
                </a:rPr>
                <a:t>Школьный </a:t>
              </a:r>
              <a:r>
                <a:rPr lang="ru-RU" altLang="ru-RU" i="1" dirty="0" smtClean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+mn-cs"/>
                </a:rPr>
                <a:t>психолог: </a:t>
              </a:r>
              <a:r>
                <a:rPr lang="ru-RU" altLang="ru-RU" i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+mn-lt"/>
                  <a:cs typeface="+mn-cs"/>
                </a:rPr>
                <a:t>Ф</a:t>
              </a:r>
              <a:r>
                <a:rPr lang="ru-RU" altLang="ru-RU" i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+mn-lt"/>
                  <a:cs typeface="+mn-cs"/>
                </a:rPr>
                <a:t>акторный </a:t>
              </a:r>
              <a:r>
                <a:rPr lang="ru-RU" altLang="ru-RU" i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+mn-lt"/>
                  <a:cs typeface="+mn-cs"/>
                </a:rPr>
                <a:t>анализ риска суицидального поведения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86920" y="1482083"/>
              <a:ext cx="2402843" cy="487146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accent4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ЗДРАВООХРАНЕНИЕ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44578" y="3088683"/>
              <a:ext cx="9118400" cy="1204329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ts val="1600"/>
                </a:lnSpc>
                <a:defRPr/>
              </a:pP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Задачи: </a:t>
              </a:r>
              <a:r>
                <a:rPr lang="ru-RU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о</a:t>
              </a: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рганизация </a:t>
              </a:r>
              <a:r>
                <a:rPr lang="ru-RU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работы педагогов, </a:t>
              </a: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психологов на выявление </a:t>
              </a:r>
              <a:r>
                <a:rPr lang="ru-RU" i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группы-риска </a:t>
              </a:r>
              <a:r>
                <a:rPr lang="ru-RU" i="1" dirty="0">
                  <a:solidFill>
                    <a:srgbClr val="000000">
                      <a:lumMod val="95000"/>
                      <a:lumOff val="5000"/>
                    </a:srgbClr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психических </a:t>
              </a:r>
              <a:r>
                <a:rPr lang="ru-RU" i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расстройств; контроль</a:t>
              </a: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ru-RU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своевременности и </a:t>
              </a: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преемственности</a:t>
              </a:r>
            </a:p>
            <a:p>
              <a:pPr algn="ctr" defTabSz="914400">
                <a:lnSpc>
                  <a:spcPts val="1600"/>
                </a:lnSpc>
                <a:defRPr/>
              </a:pP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ru-RU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психолого-педагогического, медико-социального </a:t>
              </a: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сопровождения</a:t>
              </a:r>
              <a:r>
                <a:rPr lang="ru-RU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;</a:t>
              </a:r>
              <a:r>
                <a:rPr lang="ru-RU" b="1" i="1" kern="0" dirty="0" smtClean="0">
                  <a:solidFill>
                    <a:srgbClr val="C00000"/>
                  </a:solidFill>
                  <a:latin typeface="Franklin Gothic Book"/>
                </a:rPr>
                <a:t> </a:t>
              </a:r>
            </a:p>
            <a:p>
              <a:pPr algn="ctr" defTabSz="914400">
                <a:lnSpc>
                  <a:spcPts val="1600"/>
                </a:lnSpc>
                <a:defRPr/>
              </a:pPr>
              <a:r>
                <a:rPr lang="ru-RU" i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электронный </a:t>
              </a:r>
              <a:r>
                <a:rPr lang="ru-RU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документооборот по</a:t>
              </a:r>
              <a:r>
                <a:rPr lang="en-US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 VipNet</a:t>
              </a:r>
              <a:r>
                <a:rPr lang="ru-RU" i="1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, соглашения </a:t>
              </a: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5092" y="5552320"/>
            <a:ext cx="89805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i="1" spc="-50" dirty="0">
                <a:solidFill>
                  <a:schemeClr val="accent4">
                    <a:lumMod val="75000"/>
                  </a:schemeClr>
                </a:solidFill>
              </a:rPr>
              <a:t>Тематическое усовершенствование для педагогов-психологов образовательных учреждений:</a:t>
            </a:r>
            <a:r>
              <a:rPr lang="ru-RU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 информирование педагогов-психологов по темам эмоционально-поведенческих нарушений для эффективной работы в образовательных учреждениях и профилактике суицидального поведения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79517" y="2229598"/>
            <a:ext cx="484632" cy="311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905" y="2924278"/>
            <a:ext cx="8157806" cy="1123712"/>
          </a:xfrm>
          <a:prstGeom prst="wedgeRoundRectCallout">
            <a:avLst>
              <a:gd name="adj1" fmla="val -33114"/>
              <a:gd name="adj2" fmla="val 65402"/>
              <a:gd name="adj3" fmla="val 16667"/>
            </a:avLst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 i="1" spc="-5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ru-RU" sz="2000" dirty="0">
                <a:latin typeface="+mn-lt"/>
              </a:rPr>
              <a:t>Почему госпитализация в психиатрический стационар при суицидальном поведении не эффективна</a:t>
            </a:r>
            <a:r>
              <a:rPr lang="ru-RU" sz="2000" dirty="0" smtClean="0">
                <a:latin typeface="+mn-lt"/>
              </a:rPr>
              <a:t>?</a:t>
            </a:r>
            <a:r>
              <a:rPr lang="ru-RU" sz="2000" dirty="0"/>
              <a:t> </a:t>
            </a:r>
            <a:r>
              <a:rPr lang="ru-RU" sz="2000" dirty="0" smtClean="0"/>
              <a:t>   Влияние </a:t>
            </a:r>
            <a:r>
              <a:rPr lang="ru-RU" sz="2000" dirty="0"/>
              <a:t>психиатрического стационара:</a:t>
            </a:r>
          </a:p>
          <a:p>
            <a:endParaRPr lang="ru-RU" sz="2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609" y="3594524"/>
            <a:ext cx="8520116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 i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342900" indent="-342900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ru-RU" sz="19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«</a:t>
            </a:r>
            <a:r>
              <a:rPr lang="ru-RU" sz="1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среда, заражающая самоповреждением</a:t>
            </a:r>
            <a:r>
              <a:rPr lang="ru-RU" sz="19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», разговоры </a:t>
            </a:r>
            <a:r>
              <a:rPr lang="ru-RU" sz="1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/поведение, связанные с суицидными попытками, </a:t>
            </a:r>
            <a:r>
              <a:rPr lang="ru-RU" sz="19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самоповреждением, становятся повседневно </a:t>
            </a:r>
            <a:r>
              <a:rPr lang="ru-RU" sz="1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обычными и </a:t>
            </a:r>
            <a:r>
              <a:rPr lang="ru-RU" sz="19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привычными;</a:t>
            </a:r>
            <a:endParaRPr lang="ru-RU" sz="1900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ru-RU" sz="1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устанавливаются контакты между подростками с суицидальным поведением в отсутствии внешней </a:t>
            </a:r>
            <a:r>
              <a:rPr lang="ru-RU" sz="19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поддержки, затем поддерживаются по социальным сетям;</a:t>
            </a:r>
            <a:endParaRPr lang="ru-RU" sz="1900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ru-RU" sz="1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нарастает изоляция, отчуждение, отрыв от сообщества,  </a:t>
            </a:r>
            <a:r>
              <a:rPr lang="ru-RU" sz="19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усиливается ощущение </a:t>
            </a:r>
            <a:r>
              <a:rPr lang="ru-RU" sz="1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отсутствия социальной </a:t>
            </a:r>
            <a:r>
              <a:rPr lang="ru-RU" sz="19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принадлежности;</a:t>
            </a:r>
            <a:endParaRPr lang="ru-RU" sz="1900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ru-RU" sz="1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негативная оценка себя, как ненужного, несостоятельного, психически больного, нарастание  бессмысленности своего существования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99804"/>
            <a:ext cx="8971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Организована, интенсивно работает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</a:rPr>
              <a:t>«Горячая линия», 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отвечают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врач-психиатр, медицинский психолог, специалист по социальной 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работе.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На сайтах МО, Минздрава, других: информирование население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о неотложной психиатрической 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помощи;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инструкции онлайн консультирования; 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о порядке </a:t>
            </a:r>
            <a:r>
              <a:rPr lang="ru-RU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направления на  МСЭ; для семей - занятия с ребенком в условиях самоизоляции (11 статей), актуальные материалы по психическому здоровью (5 статей), видеоэфиры,</a:t>
            </a:r>
            <a:r>
              <a:rPr lang="en-US" sz="2000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tx2">
                    <a:lumMod val="95000"/>
                    <a:lumOff val="5000"/>
                  </a:schemeClr>
                </a:solidFill>
                <a:hlinkClick r:id="rId2"/>
              </a:rPr>
              <a:t>https://youtu.be/-</a:t>
            </a:r>
            <a:r>
              <a:rPr lang="en-US" sz="2000" i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2"/>
              </a:rPr>
              <a:t>AyzbD5sHq8</a:t>
            </a:r>
            <a:r>
              <a:rPr lang="ru-RU" sz="2000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563" y="73170"/>
            <a:ext cx="61819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АНТИКРИЗИСНЫЕ МЕРОПРИЯТИЯ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3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7981" y="180689"/>
            <a:ext cx="87976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5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ОБСУЖДЕНИЕ И  ВЫВОДЫ. </a:t>
            </a:r>
            <a:r>
              <a:rPr lang="ru-RU" sz="2000" b="1" i="1" spc="-50" dirty="0">
                <a:solidFill>
                  <a:schemeClr val="accent4">
                    <a:lumMod val="75000"/>
                  </a:schemeClr>
                </a:solidFill>
              </a:rPr>
              <a:t>Предложения </a:t>
            </a:r>
          </a:p>
          <a:p>
            <a:r>
              <a:rPr lang="ru-RU" i="1" spc="-5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итуация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беспрецедентна и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представляет серьезный вызов всей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системы здравоохранения. От того, как быстро службы готовы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предложить населению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необходимые  медицинские услуги в необходимых объемах зависит психическое здоровье и качество жизни населения сегодня и в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будущем</a:t>
            </a:r>
            <a:endParaRPr lang="ru-RU" i="1" spc="-5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137" y="1649496"/>
            <a:ext cx="8818467" cy="473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Особое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внимание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 отношении детей и подростков в ситуации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Пандемии (COVID-19) должно быть уделено суицидам, уровень которых будет расти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при отсутствии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адекватных целенаправленных мер со стороны системы образования и здравоохранения. Самоизоляция и дистанционное обучение значительно повышают риск отсутствия поддержки для детей и подростков, необходимости самостоятельно справляться трудностями, зачастую не имея рядом авторитетного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взрослого. Кризисом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является не только переход на дистанционное обучение, но и возвращение к классическим формам обучения. Изменение успеваемости, наращивание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необходимости аттестации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учеников и увеличение важности экзаменов может привести к росту аффективных расстройств, трансформации феноменологии детской тревоги, росту суицидального поведения. В этих условиях представляется </a:t>
            </a:r>
            <a:r>
              <a:rPr lang="ru-RU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крайне негативной </a:t>
            </a: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изоляция педагогического и административного состава образовательных организаций от воспитательной, психолого-педагогической работы. </a:t>
            </a:r>
            <a:endParaRPr lang="ru-RU" i="1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lnSpc>
                <a:spcPts val="2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ru-RU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Наиболее актуальным в превенции самоубийств представляется плановая работа образовательных организаций по стратификации групп риска суицида на основе факторного анализа, оказание дифференцированной помощи, включая своевременную работу с родителями по направлению детей с признаками риска суицидального поведения на консультацию к врачу-психиатру.</a:t>
            </a:r>
          </a:p>
          <a:p>
            <a:pPr marL="285750" indent="-285750">
              <a:lnSpc>
                <a:spcPts val="19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ru-RU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май">
      <a:dk1>
        <a:srgbClr val="023160"/>
      </a:dk1>
      <a:lt1>
        <a:srgbClr val="FFFFFF"/>
      </a:lt1>
      <a:dk2>
        <a:srgbClr val="000000"/>
      </a:dk2>
      <a:lt2>
        <a:srgbClr val="FFFFFF"/>
      </a:lt2>
      <a:accent1>
        <a:srgbClr val="2C70AE"/>
      </a:accent1>
      <a:accent2>
        <a:srgbClr val="FC7660"/>
      </a:accent2>
      <a:accent3>
        <a:srgbClr val="788CAC"/>
      </a:accent3>
      <a:accent4>
        <a:srgbClr val="1F2483"/>
      </a:accent4>
      <a:accent5>
        <a:srgbClr val="CC370E"/>
      </a:accent5>
      <a:accent6>
        <a:srgbClr val="003399"/>
      </a:accent6>
      <a:hlink>
        <a:srgbClr val="068FEC"/>
      </a:hlink>
      <a:folHlink>
        <a:srgbClr val="1E8FF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2864</TotalTime>
  <Words>1560</Words>
  <Application>Microsoft Office PowerPoint</Application>
  <PresentationFormat>Экран (4:3)</PresentationFormat>
  <Paragraphs>111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Courier New</vt:lpstr>
      <vt:lpstr>Franklin Gothic Book</vt:lpstr>
      <vt:lpstr>Lucida Sans Unicode</vt:lpstr>
      <vt:lpstr>Times New Roman</vt:lpstr>
      <vt:lpstr>Wingdings 2</vt:lpstr>
      <vt:lpstr>View</vt:lpstr>
      <vt:lpstr>Первоочередные организационные и лечебные задачи в условиях резкого ухудшения психического здоровья детей и подростков на фоне пандемии, принимаемых противоэпидемических мер, их последствий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Соответствие требованиям Министерства здравоохранения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 Головановых</dc:creator>
  <cp:lastModifiedBy>Дарья Сергеевна Суворова</cp:lastModifiedBy>
  <cp:revision>233</cp:revision>
  <dcterms:created xsi:type="dcterms:W3CDTF">2020-05-12T10:03:30Z</dcterms:created>
  <dcterms:modified xsi:type="dcterms:W3CDTF">2020-06-04T06:09:18Z</dcterms:modified>
</cp:coreProperties>
</file>