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handoutMasterIdLst>
    <p:handoutMasterId r:id="rId26"/>
  </p:handoutMasterIdLst>
  <p:sldIdLst>
    <p:sldId id="380" r:id="rId2"/>
    <p:sldId id="348" r:id="rId3"/>
    <p:sldId id="382" r:id="rId4"/>
    <p:sldId id="422" r:id="rId5"/>
    <p:sldId id="427" r:id="rId6"/>
    <p:sldId id="423" r:id="rId7"/>
    <p:sldId id="425" r:id="rId8"/>
    <p:sldId id="409" r:id="rId9"/>
    <p:sldId id="414" r:id="rId10"/>
    <p:sldId id="396" r:id="rId11"/>
    <p:sldId id="402" r:id="rId12"/>
    <p:sldId id="312" r:id="rId13"/>
    <p:sldId id="384" r:id="rId14"/>
    <p:sldId id="406" r:id="rId15"/>
    <p:sldId id="389" r:id="rId16"/>
    <p:sldId id="401" r:id="rId17"/>
    <p:sldId id="394" r:id="rId18"/>
    <p:sldId id="398" r:id="rId19"/>
    <p:sldId id="387" r:id="rId20"/>
    <p:sldId id="411" r:id="rId21"/>
    <p:sldId id="385" r:id="rId22"/>
    <p:sldId id="404" r:id="rId23"/>
    <p:sldId id="379" r:id="rId24"/>
  </p:sldIdLst>
  <p:sldSz cx="9144000" cy="6858000" type="screen4x3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CB2706-73BA-4E2B-9E5F-94BE193F92F8}">
          <p14:sldIdLst>
            <p14:sldId id="380"/>
            <p14:sldId id="348"/>
            <p14:sldId id="382"/>
            <p14:sldId id="422"/>
            <p14:sldId id="427"/>
            <p14:sldId id="423"/>
            <p14:sldId id="425"/>
            <p14:sldId id="409"/>
            <p14:sldId id="414"/>
            <p14:sldId id="396"/>
            <p14:sldId id="402"/>
            <p14:sldId id="312"/>
            <p14:sldId id="384"/>
            <p14:sldId id="406"/>
            <p14:sldId id="389"/>
            <p14:sldId id="401"/>
            <p14:sldId id="394"/>
            <p14:sldId id="398"/>
            <p14:sldId id="387"/>
            <p14:sldId id="411"/>
            <p14:sldId id="385"/>
            <p14:sldId id="404"/>
            <p14:sldId id="3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D4B3"/>
    <a:srgbClr val="FFFF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28" autoAdjust="0"/>
  </p:normalViewPr>
  <p:slideViewPr>
    <p:cSldViewPr showGuides="1">
      <p:cViewPr>
        <p:scale>
          <a:sx n="77" d="100"/>
          <a:sy n="77" d="100"/>
        </p:scale>
        <p:origin x="-966" y="-79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0" d="100"/>
          <a:sy n="110" d="100"/>
        </p:scale>
        <p:origin x="-336" y="-90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745663355191473"/>
          <c:y val="3.4780775992210022E-2"/>
          <c:w val="0.68753074345971055"/>
          <c:h val="0.82718014991798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ПФО РФ</c:v>
                </c:pt>
                <c:pt idx="1">
                  <c:v>Нижегородская область</c:v>
                </c:pt>
                <c:pt idx="2">
                  <c:v>Р. Татарстан</c:v>
                </c:pt>
                <c:pt idx="3">
                  <c:v>Р. Башкортостан</c:v>
                </c:pt>
                <c:pt idx="4">
                  <c:v>Саратовская область</c:v>
                </c:pt>
                <c:pt idx="5">
                  <c:v>Р. Чувашия</c:v>
                </c:pt>
                <c:pt idx="6">
                  <c:v>Самарская область</c:v>
                </c:pt>
                <c:pt idx="7">
                  <c:v>Р. Мордовия</c:v>
                </c:pt>
                <c:pt idx="8">
                  <c:v>Ульяновская область</c:v>
                </c:pt>
                <c:pt idx="9">
                  <c:v>Оренбургская область</c:v>
                </c:pt>
                <c:pt idx="10">
                  <c:v>Р. Марий Эл</c:v>
                </c:pt>
                <c:pt idx="11">
                  <c:v>Пензенская область </c:v>
                </c:pt>
                <c:pt idx="12">
                  <c:v>Пермский край</c:v>
                </c:pt>
                <c:pt idx="13">
                  <c:v>Кировская область</c:v>
                </c:pt>
                <c:pt idx="14">
                  <c:v>Р. Удмуртия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25336</c:v>
                </c:pt>
                <c:pt idx="1">
                  <c:v>6692</c:v>
                </c:pt>
                <c:pt idx="2">
                  <c:v>2312</c:v>
                </c:pt>
                <c:pt idx="3">
                  <c:v>2155</c:v>
                </c:pt>
                <c:pt idx="4">
                  <c:v>1871</c:v>
                </c:pt>
                <c:pt idx="5">
                  <c:v>1787</c:v>
                </c:pt>
                <c:pt idx="6">
                  <c:v>1503</c:v>
                </c:pt>
                <c:pt idx="7">
                  <c:v>1409</c:v>
                </c:pt>
                <c:pt idx="8">
                  <c:v>1366</c:v>
                </c:pt>
                <c:pt idx="9">
                  <c:v>1312</c:v>
                </c:pt>
                <c:pt idx="10">
                  <c:v>1235</c:v>
                </c:pt>
                <c:pt idx="11">
                  <c:v>1172</c:v>
                </c:pt>
                <c:pt idx="12">
                  <c:v>1073</c:v>
                </c:pt>
                <c:pt idx="13">
                  <c:v>1008</c:v>
                </c:pt>
                <c:pt idx="14">
                  <c:v>441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6"/>
        <c:axId val="4007808"/>
        <c:axId val="36578816"/>
      </c:barChart>
      <c:catAx>
        <c:axId val="4007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36578816"/>
        <c:crosses val="autoZero"/>
        <c:auto val="1"/>
        <c:lblAlgn val="ctr"/>
        <c:lblOffset val="100"/>
        <c:noMultiLvlLbl val="0"/>
      </c:catAx>
      <c:valAx>
        <c:axId val="3657881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40078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5512947065282"/>
          <c:y val="3.5334222123467762E-2"/>
          <c:w val="0.85918831841507126"/>
          <c:h val="0.587673542225466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3614589435035378E-3"/>
                  <c:y val="-7.0549568566455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76737534841615E-2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50023266838065E-2"/>
                  <c:y val="-1.1422064215087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3780525204367558E-3"/>
                  <c:y val="5.039069732992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252712203579628E-3"/>
                  <c:y val="-1.0750101840536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340549811696013E-2"/>
                  <c:y val="-7.3906602970040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1894691028404939E-4"/>
                  <c:y val="-2.6874791689812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28569181610578E-2"/>
                  <c:y val="-2.03245935636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340549811696013E-2"/>
                  <c:y val="-1.595730104062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4.3614589435035378E-3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Р. Удмуртия</c:v>
                </c:pt>
                <c:pt idx="1">
                  <c:v>Пермский край</c:v>
                </c:pt>
                <c:pt idx="2">
                  <c:v>Пензенская область </c:v>
                </c:pt>
                <c:pt idx="3">
                  <c:v>Р. Башкортостан</c:v>
                </c:pt>
                <c:pt idx="4">
                  <c:v>Нижегородская область</c:v>
                </c:pt>
                <c:pt idx="5">
                  <c:v>Самарская область</c:v>
                </c:pt>
                <c:pt idx="6">
                  <c:v>Р. Мордовия</c:v>
                </c:pt>
                <c:pt idx="7">
                  <c:v>Р. Марий Эл</c:v>
                </c:pt>
                <c:pt idx="8">
                  <c:v>Кировская область</c:v>
                </c:pt>
                <c:pt idx="9">
                  <c:v>Р. Чувашия</c:v>
                </c:pt>
                <c:pt idx="10">
                  <c:v>Оренбургская область</c:v>
                </c:pt>
                <c:pt idx="11">
                  <c:v>Саратовская область</c:v>
                </c:pt>
                <c:pt idx="12">
                  <c:v>Ульяновская область</c:v>
                </c:pt>
                <c:pt idx="13">
                  <c:v>Р. Татарстан</c:v>
                </c:pt>
                <c:pt idx="14">
                  <c:v>РФ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2.7</c:v>
                </c:pt>
                <c:pt idx="1">
                  <c:v>1.2</c:v>
                </c:pt>
                <c:pt idx="2">
                  <c:v>0.9</c:v>
                </c:pt>
                <c:pt idx="3">
                  <c:v>0.8</c:v>
                </c:pt>
                <c:pt idx="4">
                  <c:v>0.7</c:v>
                </c:pt>
                <c:pt idx="5">
                  <c:v>0.7</c:v>
                </c:pt>
                <c:pt idx="6" formatCode="General">
                  <c:v>0.6</c:v>
                </c:pt>
                <c:pt idx="7">
                  <c:v>0.6</c:v>
                </c:pt>
                <c:pt idx="8">
                  <c:v>0.5</c:v>
                </c:pt>
                <c:pt idx="9">
                  <c:v>0.5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0.3</c:v>
                </c:pt>
                <c:pt idx="14">
                  <c:v>0.94</c:v>
                </c:pt>
              </c:numCache>
            </c:numRef>
          </c:val>
          <c:shape val="box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6"/>
        <c:shape val="cone"/>
        <c:axId val="36588928"/>
        <c:axId val="36609408"/>
        <c:axId val="0"/>
      </c:bar3DChart>
      <c:catAx>
        <c:axId val="3658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36609408"/>
        <c:crosses val="autoZero"/>
        <c:auto val="1"/>
        <c:lblAlgn val="ctr"/>
        <c:lblOffset val="100"/>
        <c:noMultiLvlLbl val="0"/>
      </c:catAx>
      <c:valAx>
        <c:axId val="3660940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6588928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55886048312805"/>
          <c:y val="3.7927098407630241E-2"/>
          <c:w val="0.68753074345971055"/>
          <c:h val="0.82718014991798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Лист1!$A$2:$A$23</c:f>
              <c:strCache>
                <c:ptCount val="22"/>
                <c:pt idx="0">
                  <c:v>Саранск </c:v>
                </c:pt>
                <c:pt idx="1">
                  <c:v>Ардатовский район </c:v>
                </c:pt>
                <c:pt idx="2">
                  <c:v>Рузаевский район </c:v>
                </c:pt>
                <c:pt idx="3">
                  <c:v>Ковылкинский район </c:v>
                </c:pt>
                <c:pt idx="4">
                  <c:v>Атяшевский район </c:v>
                </c:pt>
                <c:pt idx="5">
                  <c:v>Лямбирский район </c:v>
                </c:pt>
                <c:pt idx="6">
                  <c:v>Зубово-Полянский район </c:v>
                </c:pt>
                <c:pt idx="7">
                  <c:v>Большеберезниковский район </c:v>
                </c:pt>
                <c:pt idx="8">
                  <c:v>Ичалковский район </c:v>
                </c:pt>
                <c:pt idx="9">
                  <c:v>Чамзинский район </c:v>
                </c:pt>
                <c:pt idx="10">
                  <c:v>Краснослободский район </c:v>
                </c:pt>
                <c:pt idx="11">
                  <c:v>Кадошкинский район </c:v>
                </c:pt>
                <c:pt idx="12">
                  <c:v>Ельниковский район </c:v>
                </c:pt>
                <c:pt idx="13">
                  <c:v>Теньгушевский район </c:v>
                </c:pt>
                <c:pt idx="14">
                  <c:v>Кочкуровский район </c:v>
                </c:pt>
                <c:pt idx="15">
                  <c:v>Старошайговский район </c:v>
                </c:pt>
                <c:pt idx="16">
                  <c:v>Дубенский район </c:v>
                </c:pt>
                <c:pt idx="17">
                  <c:v>Торбеевский район</c:v>
                </c:pt>
                <c:pt idx="18">
                  <c:v>Инсарский район</c:v>
                </c:pt>
                <c:pt idx="19">
                  <c:v>Ромодановский район</c:v>
                </c:pt>
                <c:pt idx="20">
                  <c:v>Б. Игнатовский район</c:v>
                </c:pt>
                <c:pt idx="21">
                  <c:v>Темниковский район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512</c:v>
                </c:pt>
                <c:pt idx="1">
                  <c:v>172</c:v>
                </c:pt>
                <c:pt idx="2">
                  <c:v>148</c:v>
                </c:pt>
                <c:pt idx="3">
                  <c:v>69</c:v>
                </c:pt>
                <c:pt idx="4">
                  <c:v>72</c:v>
                </c:pt>
                <c:pt idx="5">
                  <c:v>44</c:v>
                </c:pt>
                <c:pt idx="6">
                  <c:v>41</c:v>
                </c:pt>
                <c:pt idx="7">
                  <c:v>37</c:v>
                </c:pt>
                <c:pt idx="8">
                  <c:v>33</c:v>
                </c:pt>
                <c:pt idx="9">
                  <c:v>33</c:v>
                </c:pt>
                <c:pt idx="10">
                  <c:v>25</c:v>
                </c:pt>
                <c:pt idx="11">
                  <c:v>22</c:v>
                </c:pt>
                <c:pt idx="12">
                  <c:v>19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10</c:v>
                </c:pt>
                <c:pt idx="17" formatCode="0.0">
                  <c:v>8</c:v>
                </c:pt>
                <c:pt idx="18" formatCode="0.0">
                  <c:v>8</c:v>
                </c:pt>
                <c:pt idx="19" formatCode="0.0">
                  <c:v>7</c:v>
                </c:pt>
                <c:pt idx="20" formatCode="0.0">
                  <c:v>4</c:v>
                </c:pt>
                <c:pt idx="21" formatCode="0.0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6"/>
        <c:axId val="51519488"/>
        <c:axId val="51522560"/>
      </c:barChart>
      <c:catAx>
        <c:axId val="51519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51522560"/>
        <c:crosses val="autoZero"/>
        <c:auto val="1"/>
        <c:lblAlgn val="ctr"/>
        <c:lblOffset val="100"/>
        <c:noMultiLvlLbl val="0"/>
      </c:catAx>
      <c:valAx>
        <c:axId val="5152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5194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130" cy="344079"/>
          </a:xfrm>
          <a:prstGeom prst="rect">
            <a:avLst/>
          </a:prstGeom>
        </p:spPr>
        <p:txBody>
          <a:bodyPr vert="horz" lIns="91981" tIns="45990" rIns="91981" bIns="4599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852" y="1"/>
            <a:ext cx="4342130" cy="344079"/>
          </a:xfrm>
          <a:prstGeom prst="rect">
            <a:avLst/>
          </a:prstGeom>
        </p:spPr>
        <p:txBody>
          <a:bodyPr vert="horz" lIns="91981" tIns="45990" rIns="91981" bIns="45990" rtlCol="0"/>
          <a:lstStyle>
            <a:lvl1pPr algn="r">
              <a:defRPr sz="1300"/>
            </a:lvl1pPr>
          </a:lstStyle>
          <a:p>
            <a:fld id="{BF651B57-5710-4A82-B1C4-8A744DE2CDB2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42985"/>
            <a:ext cx="4342130" cy="344079"/>
          </a:xfrm>
          <a:prstGeom prst="rect">
            <a:avLst/>
          </a:prstGeom>
        </p:spPr>
        <p:txBody>
          <a:bodyPr vert="horz" lIns="91981" tIns="45990" rIns="91981" bIns="4599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852" y="6542985"/>
            <a:ext cx="4342130" cy="344079"/>
          </a:xfrm>
          <a:prstGeom prst="rect">
            <a:avLst/>
          </a:prstGeom>
        </p:spPr>
        <p:txBody>
          <a:bodyPr vert="horz" lIns="91981" tIns="45990" rIns="91981" bIns="45990" rtlCol="0" anchor="b"/>
          <a:lstStyle>
            <a:lvl1pPr algn="r">
              <a:defRPr sz="1300"/>
            </a:lvl1pPr>
          </a:lstStyle>
          <a:p>
            <a:fld id="{0903A4D9-A637-4C86-9717-0944850A5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0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130" cy="344079"/>
          </a:xfrm>
          <a:prstGeom prst="rect">
            <a:avLst/>
          </a:prstGeom>
        </p:spPr>
        <p:txBody>
          <a:bodyPr vert="horz" lIns="91981" tIns="45990" rIns="91981" bIns="4599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852" y="1"/>
            <a:ext cx="4342130" cy="344079"/>
          </a:xfrm>
          <a:prstGeom prst="rect">
            <a:avLst/>
          </a:prstGeom>
        </p:spPr>
        <p:txBody>
          <a:bodyPr vert="horz" lIns="91981" tIns="45990" rIns="91981" bIns="45990" rtlCol="0"/>
          <a:lstStyle>
            <a:lvl1pPr algn="r">
              <a:defRPr sz="1300"/>
            </a:lvl1pPr>
          </a:lstStyle>
          <a:p>
            <a:fld id="{A19B8698-747B-452C-9411-519BE3CC7DEE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1" tIns="45990" rIns="91981" bIns="459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2031" y="3271494"/>
            <a:ext cx="8016240" cy="3100004"/>
          </a:xfrm>
          <a:prstGeom prst="rect">
            <a:avLst/>
          </a:prstGeom>
        </p:spPr>
        <p:txBody>
          <a:bodyPr vert="horz" lIns="91981" tIns="45990" rIns="91981" bIns="459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2985"/>
            <a:ext cx="4342130" cy="344079"/>
          </a:xfrm>
          <a:prstGeom prst="rect">
            <a:avLst/>
          </a:prstGeom>
        </p:spPr>
        <p:txBody>
          <a:bodyPr vert="horz" lIns="91981" tIns="45990" rIns="91981" bIns="4599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852" y="6542985"/>
            <a:ext cx="4342130" cy="344079"/>
          </a:xfrm>
          <a:prstGeom prst="rect">
            <a:avLst/>
          </a:prstGeom>
        </p:spPr>
        <p:txBody>
          <a:bodyPr vert="horz" lIns="91981" tIns="45990" rIns="91981" bIns="45990" rtlCol="0" anchor="b"/>
          <a:lstStyle>
            <a:lvl1pPr algn="r">
              <a:defRPr sz="1300"/>
            </a:lvl1pPr>
          </a:lstStyle>
          <a:p>
            <a:fld id="{6546070E-AED2-49E2-93D7-4011CC5ED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1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6070E-AED2-49E2-93D7-4011CC5ED56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1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3DD0CEA-0B0B-43B4-8FE0-0075D9B37A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C1BC42-D47F-41D2-AA87-45CAC40A1E60}" type="datetimeFigureOut">
              <a:rPr lang="ru-RU" smtClean="0"/>
              <a:pPr/>
              <a:t>18.05.2020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mrkpb@moris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305"/>
            <a:ext cx="1872208" cy="19150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bg1">
                <a:lumMod val="8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34457" y="6453336"/>
            <a:ext cx="1508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Саранск 2020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815" y="2492895"/>
            <a:ext cx="8784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Телемедицинские технологии при оказании 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психиатрической помощи в условиях пандемии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в Республике 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Мордовия</a:t>
            </a:r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4653136"/>
            <a:ext cx="55446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Кулдыркаева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Елена Викторовна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к.м.н.,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главный врач ГБУЗ Республики Мордовия «МРКПБ», главный внештатный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специалист-психиатр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Минздрава Республики Мордовия,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Председатель Мордовской республиканской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общественной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организации «Общества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психиатров,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психотерапевтов, психологов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, специалистов по социальной работе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pPr algn="just"/>
            <a:endParaRPr lang="ru-RU" sz="14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7061" y="260648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Государственное бюджетное учреждение здравоохранения Республики Мордовия «Мордовская республиканская клиническая психиатрическая больница»</a:t>
            </a:r>
          </a:p>
        </p:txBody>
      </p:sp>
    </p:spTree>
    <p:extLst>
      <p:ext uri="{BB962C8B-B14F-4D97-AF65-F5344CB8AC3E}">
        <p14:creationId xmlns:p14="http://schemas.microsoft.com/office/powerpoint/2010/main" val="26094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кмаева\Desktop\telemedicine-command-and-control-1024x6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4" y="224421"/>
            <a:ext cx="8459052" cy="53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4032" y="5539693"/>
            <a:ext cx="8267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Именно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благодаря возможностям </a:t>
            </a: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</a:rPr>
              <a:t>телемедицины,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система психиатрической помощи оказалась способна быстро перестроиться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на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дистанционный формат.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40404" y="4865249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ФГБУ «НМИЦ </a:t>
            </a:r>
            <a:r>
              <a:rPr lang="ru-RU" sz="1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ПН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им. В.М. Бехтерева»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1969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ФГБУ «НМИЦПН им. В. П. Сербского</a:t>
            </a:r>
            <a:r>
              <a:rPr lang="ru-RU" sz="1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Минздрава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3373646"/>
            <a:ext cx="2286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>
                <a:solidFill>
                  <a:srgbClr val="002060"/>
                </a:solidFill>
                <a:latin typeface="Georgia" panose="02040502050405020303" pitchFamily="18" charset="0"/>
              </a:rPr>
              <a:t>Телемедицина - сопровождение в условиях профилактики коронавирусной инфекции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9524" y="1764457"/>
            <a:ext cx="281171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1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ВНУТРИБОЛЬНИЧНАЯ</a:t>
            </a:r>
          </a:p>
          <a:p>
            <a:pPr algn="ctr"/>
            <a:r>
              <a:rPr lang="ru-RU" sz="1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ГБУЗ Республики Мордовия «МРКПБ»</a:t>
            </a:r>
            <a:endParaRPr lang="ru-RU" sz="1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0241" y="39755"/>
            <a:ext cx="527099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Открытый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образовательный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формат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90507" y="1266586"/>
            <a:ext cx="12314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Методическое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882056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Коммуникативное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200451"/>
            <a:ext cx="27382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Консультативно-диагностическое</a:t>
            </a:r>
            <a:endParaRPr lang="ru-RU" sz="10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7495" y="2204863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Образовательное</a:t>
            </a:r>
            <a:endParaRPr lang="ru-RU" sz="1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7.depositphotos.com/1006634/731/v/950/depositphotos_7315510-stock-illustration-social-media-concept-communication-glo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8" y="1793835"/>
            <a:ext cx="3029797" cy="22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437" y="4067220"/>
            <a:ext cx="30297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За период с 19.03.20 по 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18.05.2020г</a:t>
            </a: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. осуществлено – более 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498 консультаций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4429" y="214690"/>
            <a:ext cx="543660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Пациент пришел к нам на экране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34" y="1616026"/>
            <a:ext cx="5276097" cy="389830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548" y="5514331"/>
            <a:ext cx="84429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Проблемный аспект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фактор персонификации и согласия на оказание медицинских услуг при дистанционном формате;</a:t>
            </a:r>
          </a:p>
          <a:p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о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граничение приемов установления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комплаенса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к лечению при дистанционном формате оказания психиатрической помощи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585" y="692696"/>
            <a:ext cx="8520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Дистанционные ресурсы: 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телефонная связь ,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мобильная связь,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интернет ресурсы,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скайп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, видеоконференции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, социальные сетевые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сообщества, чаты 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и др. </a:t>
            </a:r>
          </a:p>
        </p:txBody>
      </p:sp>
    </p:spTree>
    <p:extLst>
      <p:ext uri="{BB962C8B-B14F-4D97-AF65-F5344CB8AC3E}">
        <p14:creationId xmlns:p14="http://schemas.microsoft.com/office/powerpoint/2010/main" val="2153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ngeneration.com.ru/images/news/2016/11/2016-11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58500"/>
            <a:ext cx="6258826" cy="3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630540" y="3318931"/>
            <a:ext cx="1812628" cy="959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ПАЦИЕНТ</a:t>
            </a:r>
          </a:p>
        </p:txBody>
      </p:sp>
      <p:sp>
        <p:nvSpPr>
          <p:cNvPr id="6" name="Овал 5"/>
          <p:cNvSpPr/>
          <p:nvPr/>
        </p:nvSpPr>
        <p:spPr>
          <a:xfrm>
            <a:off x="323527" y="2730424"/>
            <a:ext cx="1983669" cy="14186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Министерство информатизации по РМ</a:t>
            </a:r>
          </a:p>
          <a:p>
            <a:pPr lvl="0"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Линия «112»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76256" y="2730424"/>
            <a:ext cx="1872208" cy="13087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Министерство внутренних дел по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РМ (</a:t>
            </a:r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приказ №    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15361" y="1049153"/>
            <a:ext cx="1951114" cy="158447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ФГБУ </a:t>
            </a:r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НМИЦ ПН</a:t>
            </a:r>
          </a:p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им. В.М. Бехтерева</a:t>
            </a:r>
          </a:p>
        </p:txBody>
      </p:sp>
      <p:sp>
        <p:nvSpPr>
          <p:cNvPr id="10" name="Овал 9"/>
          <p:cNvSpPr/>
          <p:nvPr/>
        </p:nvSpPr>
        <p:spPr>
          <a:xfrm>
            <a:off x="526246" y="4358519"/>
            <a:ext cx="2037698" cy="16176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Главное управление Министерства чрезвычайных ситуаций по РМ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6773980" y="4563644"/>
            <a:ext cx="2046492" cy="15803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Georgia" panose="02040502050405020303" pitchFamily="18" charset="0"/>
              </a:rPr>
              <a:t>Горячие линии различной ведомственной принадлежности 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77848" y="1133565"/>
            <a:ext cx="1950536" cy="15034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НИЦ Бехтерева (</a:t>
            </a:r>
            <a:r>
              <a:rPr lang="ru-RU" sz="12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офиц.назв</a:t>
            </a:r>
            <a:r>
              <a:rPr lang="ru-RU" sz="1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ru-RU" sz="12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18537" y="801853"/>
            <a:ext cx="2041290" cy="1679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Министерство здравоохранения Республики Мордовия, </a:t>
            </a:r>
          </a:p>
          <a:p>
            <a:pPr algn="ctr"/>
            <a:endParaRPr lang="ru-RU" sz="1000" b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ГБУЗ Республики Мордовия </a:t>
            </a:r>
            <a:r>
              <a:rPr lang="ru-RU" sz="10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МРКПБ</a:t>
            </a:r>
          </a:p>
          <a:p>
            <a:pPr algn="ctr"/>
            <a:endParaRPr lang="ru-RU" sz="10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04" y="0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Все программы психиатрической помощи населению РМ в условиях пандемии осуществляются при тесном    </a:t>
            </a:r>
            <a:r>
              <a:rPr lang="ru-RU" sz="1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межведомственном взаимодействии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Характер межведомственного сотрудничества – неконтактный, дистанционный, с активным использованием телекоммуникационных технологий.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876256" y="2705296"/>
            <a:ext cx="2016224" cy="15729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Министерство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внутренних дел по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РМ (Приказ №133/269 от  30.04.1997г.)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12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endParaRPr lang="ru-RU" sz="12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286519" y="5174458"/>
            <a:ext cx="2391678" cy="16034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«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Единая Россия» </a:t>
            </a:r>
          </a:p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Волонтерское движение в период </a:t>
            </a: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пандемии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Тел.8929 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747 1000</a:t>
            </a:r>
          </a:p>
          <a:p>
            <a:pPr algn="ctr"/>
            <a:endParaRPr lang="ru-RU" sz="12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6246" y="4333392"/>
            <a:ext cx="2037698" cy="16176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Главное управление Министерства чрезвычайных ситуаций по РМ</a:t>
            </a:r>
          </a:p>
        </p:txBody>
      </p:sp>
      <p:sp>
        <p:nvSpPr>
          <p:cNvPr id="19" name="Овал 18"/>
          <p:cNvSpPr/>
          <p:nvPr/>
        </p:nvSpPr>
        <p:spPr>
          <a:xfrm>
            <a:off x="6773980" y="4538517"/>
            <a:ext cx="2046492" cy="15803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Горячие линии различной ведомственной принадлежности </a:t>
            </a:r>
          </a:p>
          <a:p>
            <a:pPr algn="ctr"/>
            <a:endParaRPr lang="ru-RU" sz="12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077848" y="1108438"/>
            <a:ext cx="1950536" cy="15034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ФГБУ «НМИЦПН им. В. П. Сербского»</a:t>
            </a:r>
          </a:p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Минздрава России</a:t>
            </a:r>
          </a:p>
          <a:p>
            <a:pPr algn="ctr"/>
            <a:endParaRPr lang="ru-RU" sz="1200" b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678197" y="5279722"/>
            <a:ext cx="2252838" cy="15782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Министерство социальной защиты РМ</a:t>
            </a:r>
          </a:p>
        </p:txBody>
      </p:sp>
    </p:spTree>
    <p:extLst>
      <p:ext uri="{BB962C8B-B14F-4D97-AF65-F5344CB8AC3E}">
        <p14:creationId xmlns:p14="http://schemas.microsoft.com/office/powerpoint/2010/main" val="239447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979" y="116821"/>
            <a:ext cx="796403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Линия мониторинга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состояния пациента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- 8 (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8342)38-01-53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5387" y="1908582"/>
            <a:ext cx="8406934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Благодаря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данной инновационной организационной форме удается обеспечивать в условиях карантинных мероприятий непрерывность и эффективность лечебно-реабилитационного процесса.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 создана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общая база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пациентов;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 собраны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контакты заинтересованных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родственников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разработаны и сформированы индивидуальные карты медико-социального сопровождения лиц с ментальными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нарушениями;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Нашивка 2"/>
          <p:cNvSpPr/>
          <p:nvPr/>
        </p:nvSpPr>
        <p:spPr>
          <a:xfrm>
            <a:off x="1173743" y="2744515"/>
            <a:ext cx="216024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173743" y="2996952"/>
            <a:ext cx="216024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65342" y="3213547"/>
            <a:ext cx="216024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707" y="620688"/>
            <a:ext cx="840693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Как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инструмент дистанционной поддержки и социального сопровождения лиц с психическими расстройствами и их родственников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работает с 2018 года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  Деятельность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линии обеспечивается ставками специалистов с немедицинским образованием (специалисты по социальной работе, социальные работники).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9947" y="3861048"/>
            <a:ext cx="837781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условиях ограничения передвижения усилена работа по оказанию </a:t>
            </a:r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социально-медицинских услуг </a:t>
            </a:r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на дому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(доставка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на адреса рецептурных бланков, помощь в приобретении медикаментов и др.) – за период с 19.03.20 по 18.05.20 г. обслужено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324 адреса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пациентов;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При необходимости осуществляется патронаж на дому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полипрофильной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бригадой специалистов.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Продумана и реализована безопасность сотрудников при осуществлении контактных форм медико-социального сопровождения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377" y="6027003"/>
            <a:ext cx="8123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период с 19.03.20 по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18.05.2020г.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осуществлено – более 1750 звонков </a:t>
            </a:r>
          </a:p>
        </p:txBody>
      </p:sp>
    </p:spTree>
    <p:extLst>
      <p:ext uri="{BB962C8B-B14F-4D97-AF65-F5344CB8AC3E}">
        <p14:creationId xmlns:p14="http://schemas.microsoft.com/office/powerpoint/2010/main" val="8739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2552" y="4470954"/>
            <a:ext cx="8595955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Считаем, что данная форма позволит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-обеспечить непрерывность и преемственность в реализации амбулаторных и стационарных форм помощи;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-определить этапы маршрутизации пациента и обеспечить медико-социальное сопровождение;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-поддержать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комплаенс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к лечению у пациентов с психическими расстройствами;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- у пациентов детского возраста отследить динамику реабилитационных процессов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5562" y="188640"/>
            <a:ext cx="859595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КАБИНЕТ КАТАМНЕЗА 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- нововведение 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в период 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пандемии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(диспансерная группа – 9226 чел. )</a:t>
            </a:r>
            <a:endParaRPr lang="ru-RU" b="1" i="1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564" y="1049239"/>
            <a:ext cx="859595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Созданная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база индивидуальных карт медико-социального сопровождения лиц с ментальными нарушениями легла в основу создания </a:t>
            </a:r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кабинета </a:t>
            </a:r>
            <a:r>
              <a:rPr lang="ru-RU" sz="1600" b="1" i="1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катамнеза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Здесь собирается и регулярно дополняется информация о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пациенте диспансерной группы наблюдения с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момента первичной госпитализации в стационар. Данные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катамнеза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ценны в психиатрии.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Катамнез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позволяет анализировать историю болезни психических больных на всём протяжении заболевания с учётом проведённых лечебно-реабилитационных мероприятий и определять маршрутизацию пациента. Деятельность кабинета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катамнеза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обеспечивается ставками медицинских психологов, специалистов по социальной работе и социальными работниками.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728" y="3501008"/>
            <a:ext cx="85959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Источники </a:t>
            </a:r>
            <a:r>
              <a:rPr lang="ru-RU" sz="1600" b="1" i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сбора </a:t>
            </a:r>
            <a:r>
              <a:rPr lang="ru-RU" sz="1600" b="1" i="1" dirty="0" err="1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катамнеза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: данные медицинского обследования,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беседы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 пациентом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,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выписки из истории болезни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,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сведения, полученные от родственников и близких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пациента и др.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804" y="2110359"/>
            <a:ext cx="2304256" cy="2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4435" y="5805264"/>
            <a:ext cx="3919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Линия психологической помощи при кризисных состояниях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 8 (</a:t>
            </a:r>
            <a:r>
              <a:rPr lang="ru-RU" b="1" i="1" dirty="0">
                <a:solidFill>
                  <a:srgbClr val="C00000"/>
                </a:solidFill>
              </a:rPr>
              <a:t>8342)38-01-50</a:t>
            </a:r>
          </a:p>
        </p:txBody>
      </p:sp>
      <p:pic>
        <p:nvPicPr>
          <p:cNvPr id="5" name="Picture 4" descr="C:\Users\Бикмаева\Desktop\ре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7" y="2251995"/>
            <a:ext cx="2426464" cy="35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11663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базе ГБУЗ Республики Мордовия «МРКПБ» функционирует  круглосуточная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«Линия психологической помощи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утвержденного регламента между Министерством здравоохранения РМ и Министерством информатизации и связи РМ от 19 апреля 2018 года утвержден порядок взаимодействия по переадресации  экстренных вызовов  с единого номера 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ru-RU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телефон Линии психологической помощи – 8-8342-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38-01-50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практике реализуются межведомственные соглашения с МЧС Республики Мордовия.</a:t>
            </a:r>
          </a:p>
        </p:txBody>
      </p:sp>
      <p:pic>
        <p:nvPicPr>
          <p:cNvPr id="9" name="Picture 2" descr="F:\Адн доклад\13_технологии сопровождения пациента\_DSC08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28" y="3357563"/>
            <a:ext cx="3456384" cy="2481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1800"/>
            <a:ext cx="2812676" cy="2686794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0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039175"/>
              </p:ext>
            </p:extLst>
          </p:nvPr>
        </p:nvGraphicFramePr>
        <p:xfrm>
          <a:off x="445437" y="908720"/>
          <a:ext cx="8473012" cy="4940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608"/>
                <a:gridCol w="4461663"/>
                <a:gridCol w="1167500"/>
                <a:gridCol w="2474241"/>
              </a:tblGrid>
              <a:tr h="4207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Классификация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входящих звонков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2019 г.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01.01.2020г. </a:t>
                      </a:r>
                      <a:r>
                        <a:rPr lang="ru-RU" sz="16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– </a:t>
                      </a:r>
                      <a:r>
                        <a:rPr lang="ru-RU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18.05.2020г.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Проблема психического здоровья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201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69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Проблема соматического здоровья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42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Наличие суицидальных намерений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19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</a:tr>
              <a:tr h="184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Проблема сексуального характера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Проблема любовных отношений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Проблемы 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взаимоотношений </a:t>
                      </a: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с родственниками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</a:tr>
              <a:tr h="28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Проблемы взаимоотношений с детьми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28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4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Социальные проблемы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</a:tr>
              <a:tr h="278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Проблема зависимого поведения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 (алкоголизм)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41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</a:tr>
              <a:tr h="28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Проблема одиночества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</a:tr>
              <a:tr h="28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Проблема семейных отношений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54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Информационные 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52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Звонки, связанные с </a:t>
                      </a:r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covid-19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Georgia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solidFill>
                          <a:srgbClr val="FF0000"/>
                        </a:solidFill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marL="67167" marR="67167" marT="0" marB="0">
                    <a:solidFill>
                      <a:srgbClr val="FFC000"/>
                    </a:solidFill>
                  </a:tcPr>
                </a:tc>
              </a:tr>
              <a:tr h="28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Молчащие 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Georgia" panose="02040502050405020303" pitchFamily="18" charset="0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4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2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67167" marR="67167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Звонок по линии «112</a:t>
                      </a: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ВСЕГО: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Госпитализировано:  -  12 человек.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685</a:t>
                      </a:r>
                      <a:endParaRPr lang="ru-RU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</a:rPr>
                        <a:t>116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469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167" marR="671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92481" y="116819"/>
            <a:ext cx="8361584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В текущем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2020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году «Линией психологической помощи» </a:t>
            </a:r>
            <a:endParaRPr lang="ru-RU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принято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469 звонков (685  звонков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весь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2019 </a:t>
            </a:r>
            <a:r>
              <a:rPr lang="ru-RU" b="1" i="1" dirty="0">
                <a:solidFill>
                  <a:srgbClr val="002060"/>
                </a:solidFill>
                <a:latin typeface="Georgia" panose="02040502050405020303" pitchFamily="18" charset="0"/>
              </a:rPr>
              <a:t>г), в том числе: 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2637" y="5949280"/>
            <a:ext cx="8501273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За период пандемии характерно общее увеличение переадресованных звонков с линии «112» (суицидальные намерения, отношения с родственниками, социальные проблемы, зависимое поведение, проблема одиночества). Характерно появление звонков, связанных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 </a:t>
            </a: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covid-19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 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7083" y="116821"/>
            <a:ext cx="8069838" cy="3385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Профилактика ООД в группе Активного диспансерного наблюдения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77" y="4164570"/>
            <a:ext cx="2808311" cy="135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63" y="2013778"/>
            <a:ext cx="2177267" cy="305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08" y="2082249"/>
            <a:ext cx="2298579" cy="292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660" y="570109"/>
            <a:ext cx="864096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За период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19.03.2020г.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по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18.05.2020г.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рамках межведомственного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взаимодействия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оформлено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38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писем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на уровень МВД РМ.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Дистанционно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осуществлено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525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звонков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 вопросам медико-социального, медико-реабилитационного и социально-правового характера;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Оказано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118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услуг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социально-медицинского характера пациентам группы активного диспансерного наблюдения (доставка рецептурных бланков, помощь в приобретении медикаментов и др.).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15" y="2128952"/>
            <a:ext cx="3055374" cy="316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 rot="19900481">
            <a:off x="329206" y="4095436"/>
            <a:ext cx="1888709" cy="803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</a:rPr>
              <a:t>Методика СОРОП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419" y="5474203"/>
            <a:ext cx="841951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Проблемный аспект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ограничение контроля динамики состояния пациента в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в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силу отсутствия очного контакта;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Сбой поведенческого стереотипа регулярного посещения пациентом врача-психиатра кабинета АДН;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Низкий уровень технической оснащенности и электронной грамотности пациентов.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819" y="116632"/>
            <a:ext cx="8127546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Профилактика деструктивных форм поведения </a:t>
            </a:r>
            <a:endParaRPr lang="ru-RU" sz="20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(кабинет </a:t>
            </a:r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медико-социально- психологической 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помощи)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7576" y="824518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Психологическое сопровождение кризисных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пациентов ведется дистанционно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по выделенной телефонной линии/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скайп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, а также через линию мониторинга состояния;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Непрерывно осуществляется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психообразование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270" name="Picture 6" descr="https://blog.ukrnames.com/wp-content/uploads/2018/12/1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68" y="2708920"/>
            <a:ext cx="4142695" cy="23302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5152" y="5820344"/>
            <a:ext cx="8281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Проблемный аспект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: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акцент первичной медико-санитарной помощи на работу с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covid-19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ведет к меньшему охвату и направлению к врачу-психиатру пациентов с невротическим уровнем расстройств.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609" y="1978033"/>
            <a:ext cx="8676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В 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психологической и психотерапевтическом </a:t>
            </a:r>
            <a:r>
              <a:rPr lang="ru-RU" sz="16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сопровлождении</a:t>
            </a:r>
            <a:r>
              <a:rPr lang="ru-RU" sz="1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– 98 человек</a:t>
            </a:r>
          </a:p>
        </p:txBody>
      </p:sp>
      <p:pic>
        <p:nvPicPr>
          <p:cNvPr id="11266" name="Picture 2" descr="C:\Users\Бикмаева\Desktop\Новый сайт\ФОТО\P101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4" y="2391440"/>
            <a:ext cx="4275634" cy="32067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254031" y="738488"/>
            <a:ext cx="8784976" cy="3103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Активное использование официального сайта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больницы с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целью обеспечения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непрерывности реабилитационного сопровождения и поддержки;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регулярно обновляются программы реабилитационного сопровождения 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использованием реабилитационного ресурса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семьи;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Дистанционно по выделенному телефонному номеру (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8 8342-380147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) осуществляется эмоциональная и образовательная поддержка родителей/представителей, ведется профилактика эмоционального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выгорания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Проработаны и размещены на сайте стратегии снижения стресса для семей, находящимся в изоляции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Проработана маршрутизация в случае необходимости и при возникновении чрезвычайной ситуации (сформирован план действий в кризисной ситуации)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Расширен консультативный дистанционный блок (общение с помощью телефона / скайпа)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</a:t>
            </a:r>
            <a:r>
              <a:rPr lang="ru-RU" sz="1400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</a:t>
            </a:r>
            <a:r>
              <a:rPr lang="ru-RU" sz="1400" u="sng" dirty="0">
                <a:solidFill>
                  <a:srgbClr val="FF0000"/>
                </a:solidFill>
                <a:latin typeface="Georgia" panose="02040502050405020303" pitchFamily="18" charset="0"/>
              </a:rPr>
              <a:t>реабилитационном сопровождении находится </a:t>
            </a:r>
            <a:r>
              <a:rPr lang="ru-RU" sz="14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– 102 семьи</a:t>
            </a:r>
            <a:r>
              <a:rPr lang="ru-RU" sz="1400" u="sng" dirty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4136" y="116821"/>
            <a:ext cx="5235729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Детская психиатрическая помощь</a:t>
            </a:r>
            <a:endParaRPr lang="ru-RU" sz="2000" dirty="0"/>
          </a:p>
        </p:txBody>
      </p:sp>
      <p:pic>
        <p:nvPicPr>
          <p:cNvPr id="3075" name="Picture 3" descr="C:\Users\Бикмаева\YandexDisk\2020-05-14 14-23-3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42" y="3818142"/>
            <a:ext cx="1884996" cy="27990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94099"/>
            <a:ext cx="4464496" cy="26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53" y="121536"/>
            <a:ext cx="7033893" cy="3960441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15516" y="4221088"/>
            <a:ext cx="8712968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Республика Мордовия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-  субъект Российской Федерации, входит в состав Приволжского федерального округа,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часть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Волго-Вятского экономического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района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Численность населения республики Мордовия  по данным Росстата на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01.01.2020г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.   составляет </a:t>
            </a:r>
            <a:r>
              <a:rPr lang="ru-RU" sz="1600" b="1" dirty="0">
                <a:solidFill>
                  <a:srgbClr val="FF0000"/>
                </a:solidFill>
              </a:rPr>
              <a:t>790 197 чел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Плотность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населения — 30,24 чел./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км</a:t>
            </a:r>
            <a:r>
              <a:rPr lang="ru-RU" sz="1600" b="1" baseline="30000" dirty="0" smtClean="0">
                <a:solidFill>
                  <a:schemeClr val="tx1">
                    <a:lumMod val="50000"/>
                  </a:schemeClr>
                </a:solidFill>
              </a:rPr>
              <a:t>2 </a:t>
            </a:r>
          </a:p>
          <a:p>
            <a:pPr algn="ctr"/>
            <a:endParaRPr lang="ru-RU" sz="1600" b="1" baseline="30000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По </a:t>
            </a:r>
            <a:r>
              <a:rPr lang="ru-RU" sz="1600" b="1" dirty="0">
                <a:solidFill>
                  <a:schemeClr val="tx1">
                    <a:lumMod val="50000"/>
                  </a:schemeClr>
                </a:solidFill>
              </a:rPr>
              <a:t>состоянию на 1 января 2020 года средняя плотность населения в России составила 8,57 чел/км². </a:t>
            </a:r>
            <a:endParaRPr lang="ru-RU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Максимальная удаленность районов составляет – 263 км. </a:t>
            </a:r>
            <a:endParaRPr lang="ru-RU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3" y="908720"/>
            <a:ext cx="5351605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Проблемный аспект: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ограничение передвижения и приостановка плановых госпитализаций и ограничение деятельности  амбулаторных форм помощи ведет к трудностям реализации, корректировки и контроля динамики реабилитационных программ и, как следствие, к снижению качества медико-реабилитационной помощи. 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Затруднена и первичная выявляемость среди детского и подросткового  населения.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    Поэтому считаем, что дистанционный формат помощи детскому населению не может рассматриваться как единственно возможный.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4136" y="116821"/>
            <a:ext cx="5235729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Детская психиатрическая помощь</a:t>
            </a:r>
            <a:endParaRPr lang="ru-RU" sz="2000" dirty="0"/>
          </a:p>
        </p:txBody>
      </p:sp>
      <p:pic>
        <p:nvPicPr>
          <p:cNvPr id="5" name="Picture 2" descr="C:\Users\Бикмаева\YandexDisk\2020-05-14 14-23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89310"/>
            <a:ext cx="3011866" cy="45365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3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26" y="1414938"/>
            <a:ext cx="3024335" cy="31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i.mycdn.me/i?r=AzEPZsRbOZEKgBhR0XGMT1RkYdP-c82int3N-zLIxmMkc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30" y="2564904"/>
            <a:ext cx="3190022" cy="31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2" y="3366284"/>
            <a:ext cx="3767772" cy="33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84830" y="5517232"/>
            <a:ext cx="3250724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Линия психологической помощи </a:t>
            </a:r>
            <a:r>
              <a:rPr lang="ru-RU" sz="1400" b="1" i="1" dirty="0" smtClean="0">
                <a:solidFill>
                  <a:srgbClr val="002060"/>
                </a:solidFill>
              </a:rPr>
              <a:t>при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>
                <a:solidFill>
                  <a:srgbClr val="002060"/>
                </a:solidFill>
              </a:rPr>
              <a:t>кризисных состояниях 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8 (</a:t>
            </a:r>
            <a:r>
              <a:rPr lang="ru-RU" sz="1400" b="1" i="1" dirty="0">
                <a:solidFill>
                  <a:srgbClr val="C00000"/>
                </a:solidFill>
              </a:rPr>
              <a:t>8342)38-01-50</a:t>
            </a:r>
          </a:p>
        </p:txBody>
      </p:sp>
      <p:pic>
        <p:nvPicPr>
          <p:cNvPr id="7170" name="Picture 2" descr="http://img.s-tv.ru/logos/nt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0" y="720557"/>
            <a:ext cx="169851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mordoviatv.ru/wp-content/uploads/2011/03/ro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81949"/>
            <a:ext cx="1512168" cy="7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66639" y="116821"/>
            <a:ext cx="6410729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Средства массовой информации Мордовии </a:t>
            </a:r>
            <a:endParaRPr lang="ru-RU" sz="2000" dirty="0"/>
          </a:p>
        </p:txBody>
      </p:sp>
      <p:pic>
        <p:nvPicPr>
          <p:cNvPr id="7174" name="Picture 6" descr="https://muzkom.ru/upload/iblock/f7d/Stolitsa_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10" y="1893678"/>
            <a:ext cx="1953816" cy="75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arkisaranska.ru/images/6776554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59" y="706138"/>
            <a:ext cx="2976265" cy="6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9532" y="66401"/>
            <a:ext cx="8676964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		</a:t>
            </a:r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ВЫВОДЫ: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-приостановка плановой деятельности психиатрической службы и перевод круглосуточных стационаров только на экстренные ургентные случаи ограничили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возможности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лиц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 невротическим уровнем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расстройств в получении квалифицированной психиатрической помощи стационарного полустационарного уровня; 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-созданный «кабинет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катамнеза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» оказался крайне востребованным в условиях пандемии для ведения пациентов диспансерной группы при наличие хорошего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комплаенса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, и позволил в короткие сроки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переструктурировать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психиатрическую службу региона;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-оказание экстренной и поддерживающей психологической и психотерапевтической помощи населению оказалось возможно через реализацию дистанционных форм,  при этом возникает вопрос о необходимости получения добровольного информированного согласия на оказание данного вида помощи и оформление статистических форм учета (статистические талоны);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-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амыми «незащищенными» в условиях пандемии оказались пациенты детского, подросткового возраста, а также лица с невротическим уровнем расстройств;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- акцент в работе первичной медико-санитарной помощи на </a:t>
            </a:r>
            <a:r>
              <a:rPr lang="en-US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covid-19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, снизил уровень первичной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выявляемости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   - отсутствие компьютерной техники, поддерживающей современные телекоммуникационные технологии, низкий уровень электронной грамотности у пациентов с психическими расстройствами не позволяет рассматривать дистанционные формы психиатрической помощи, как единственно возможные.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" y="5141652"/>
            <a:ext cx="8172908" cy="149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0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645024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 уважением,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Государственное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бюджетное учреждение </a:t>
            </a:r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здравоохранения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Республики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Мордовия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«Мордовская республиканская </a:t>
            </a:r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клиническая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психиатрическая больница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</a:p>
          <a:p>
            <a:pPr algn="ctr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431520, Республика Мордовия, </a:t>
            </a:r>
            <a:r>
              <a:rPr lang="ru-RU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Лямбирский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район, </a:t>
            </a:r>
            <a:r>
              <a:rPr lang="ru-RU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п.Звездный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Электронная 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почта: </a:t>
            </a: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  <a:hlinkClick r:id="rId2"/>
              </a:rPr>
              <a:t>mrkpb@moris.ru</a:t>
            </a:r>
            <a:endParaRPr lang="ru-RU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Телефон</a:t>
            </a:r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: +7 (8342) 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38-01-21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Сайт: </a:t>
            </a: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http</a:t>
            </a:r>
            <a:r>
              <a:rPr lang="en-US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://mrkpb-rm.ru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 descr="https://www.carizon.ca/wp-content/uploads/2014/10/heart-and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665" y="57936"/>
            <a:ext cx="3970669" cy="359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0"/>
            <a:ext cx="78581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8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6" y="2492896"/>
            <a:ext cx="3659754" cy="4247928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8" y="1216212"/>
            <a:ext cx="3539689" cy="201679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916832"/>
            <a:ext cx="82809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Georgia" panose="02040502050405020303" pitchFamily="18" charset="0"/>
              </a:rPr>
              <a:t> 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16631"/>
            <a:ext cx="829120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11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марта 2020 г.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Всемирная организация здравоохранения (ВОЗ)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объявила, что распространение коронавирусной инфекции COVID-19 в мире «можно охарактеризовать как пандемию». Об этом на брифинге для журналистов сообщил глава ВОЗ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Тедрос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Адханом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Гебрейесус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</a:rPr>
              <a:t>. Это первая пандемия, вызванная коронавирусом, отметил он.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0070"/>
            <a:ext cx="4329834" cy="4956105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78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moyaokruga.ru/img/image_detail_new2/4f56c8b2-69b0-4282-9c79-4173703b95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15" y="4145277"/>
            <a:ext cx="2874451" cy="216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0887" y="132019"/>
            <a:ext cx="86177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Статистика распространения </a:t>
            </a:r>
            <a:r>
              <a:rPr kumimoji="0" lang="ru-RU" alt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коронавируса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в России на 18 мая 2020 г. </a:t>
            </a: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9786" y="3446105"/>
            <a:ext cx="8617738" cy="30777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Статистика распространения </a:t>
            </a:r>
            <a:r>
              <a:rPr kumimoji="0" lang="ru-RU" alt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коронавируса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в ПФО на  18 мая 2020 г. </a:t>
            </a: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1" y="3868739"/>
            <a:ext cx="5593565" cy="293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7" y="517796"/>
            <a:ext cx="8410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5" y="2362959"/>
            <a:ext cx="8268564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32875" y="1737103"/>
            <a:ext cx="8617738" cy="5232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Статистика распространения </a:t>
            </a:r>
            <a:r>
              <a:rPr kumimoji="0" lang="ru-RU" alt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коронавируса</a:t>
            </a: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1400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в Республике Мордовия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на 18 мая 2020 г. </a:t>
            </a:r>
            <a:endParaRPr kumimoji="0" lang="ru-RU" altLang="ru-RU" sz="1400" b="1" i="1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34694389"/>
              </p:ext>
            </p:extLst>
          </p:nvPr>
        </p:nvGraphicFramePr>
        <p:xfrm>
          <a:off x="272305" y="620688"/>
          <a:ext cx="859939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78816" y="116632"/>
            <a:ext cx="8617738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Количество заразившихся </a:t>
            </a:r>
            <a:r>
              <a:rPr kumimoji="0" lang="en-US" alt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COVID-19 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alt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субъектах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ПФО 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на 18 мая 2020 г. 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90599750"/>
              </p:ext>
            </p:extLst>
          </p:nvPr>
        </p:nvGraphicFramePr>
        <p:xfrm>
          <a:off x="241951" y="1124744"/>
          <a:ext cx="873560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887" y="188640"/>
            <a:ext cx="8617738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Процент смертей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от </a:t>
            </a:r>
            <a:r>
              <a:rPr kumimoji="0" lang="en-US" alt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COVID-19 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alt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субъектах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ПФО 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на 18 мая 2020 г. 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2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3131" y="28493"/>
            <a:ext cx="8617738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Количество заразившихся </a:t>
            </a:r>
            <a:r>
              <a:rPr kumimoji="0" lang="en-US" altLang="ru-RU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COVID-19 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по  районам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Республики Мордовия </a:t>
            </a:r>
            <a:r>
              <a:rPr lang="ru-RU" altLang="ru-RU" b="1" i="1" dirty="0" smtClean="0">
                <a:solidFill>
                  <a:schemeClr val="tx1">
                    <a:lumMod val="50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1" i="1" u="none" strike="noStrike" cap="none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на 18 мая 2020 г. </a:t>
            </a: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39657939"/>
              </p:ext>
            </p:extLst>
          </p:nvPr>
        </p:nvGraphicFramePr>
        <p:xfrm>
          <a:off x="561779" y="764705"/>
          <a:ext cx="8329179" cy="5924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839070" y="5417044"/>
            <a:ext cx="4041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</a:schemeClr>
                </a:solidFill>
              </a:rPr>
              <a:t>из них – </a:t>
            </a:r>
            <a:r>
              <a:rPr lang="ru-RU" sz="1000" dirty="0" smtClean="0">
                <a:solidFill>
                  <a:schemeClr val="tx1">
                    <a:lumMod val="50000"/>
                  </a:schemeClr>
                </a:solidFill>
              </a:rPr>
              <a:t>64 </a:t>
            </a:r>
            <a:r>
              <a:rPr lang="ru-RU" sz="1000" dirty="0">
                <a:solidFill>
                  <a:schemeClr val="tx1">
                    <a:lumMod val="50000"/>
                  </a:schemeClr>
                </a:solidFill>
              </a:rPr>
              <a:t>с психическими расстройствами; в интернате 18 человек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4764933"/>
            <a:ext cx="23807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</a:schemeClr>
                </a:solidFill>
              </a:rPr>
              <a:t>их них 1 – с психическим расстройством</a:t>
            </a:r>
          </a:p>
        </p:txBody>
      </p:sp>
    </p:spTree>
    <p:extLst>
      <p:ext uri="{BB962C8B-B14F-4D97-AF65-F5344CB8AC3E}">
        <p14:creationId xmlns:p14="http://schemas.microsoft.com/office/powerpoint/2010/main" val="4789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708780" y="1256972"/>
            <a:ext cx="8271452" cy="38384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1. Необходимость обеспечения непрерывности психиатрической помощи.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83568" y="1772816"/>
            <a:ext cx="8253136" cy="53776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2. Ограничение передвижения пациентов и как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следствие доступность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помощи.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696931" y="2420888"/>
            <a:ext cx="8269130" cy="51216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3. Первичное выявление состояний, в том числе суицидологической направленности, нуждающихся в получении психиатрической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помощи.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708780" y="3093384"/>
            <a:ext cx="8286629" cy="52835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4. Необходимость наблюдения за динамикой состояния пациентов, получающих медикаментозное лечение.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696931" y="3789040"/>
            <a:ext cx="8286629" cy="57606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5. Невозможность осуществления контактных форм медико-реабилитационного сопровождения пациентов, в том числе детского и подросткового возраста.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96931" y="4581128"/>
            <a:ext cx="8306261" cy="57606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6.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Усиление форм поддержки и медико-социального сопровождения пациентов, в том числе детского и подросткового возраста.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7574" y="125370"/>
            <a:ext cx="826913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Наиболее сложные проблемы,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 которыми столкнулась служба охраны психического здоровья в Республике Мордовия в результате вспышки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covid-19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:  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678365" y="5252088"/>
            <a:ext cx="8306261" cy="57606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7.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Психологические аспекты профессиональной жизнедеятельности сотрудников в сложивших условиях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18792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16931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Для предотвращения распространения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COVID-19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 приостановлены: 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- плановая госпитализация пациентов в круглосуточный стационар; 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- работа дневных стационаров и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психосоциально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-реабилитационных программ;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- профилактические осмотры, диспансеризация и диспансерное наблюдение отдельной категории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граждан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.  Создан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дистанционный консультативный центр психиатрии взрослого и детского населения по вопросам диагностики и лечения психических расстройств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и расстройств поведения 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базе ГБУЗ РМ МРКПБ. Активное пользование возможностей телемедицинских технологий при оказании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психиатрической помощи в регионе.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3. Определен круг лиц, возрастная категория 65+, страдающих сопутствующей хронической бронхолегочной, сердечно-сосудистой, эндокринной  патологией, обслуживание которых   производится строго на дому.</a:t>
            </a:r>
          </a:p>
          <a:p>
            <a:pPr marL="342900" indent="-342900" algn="just">
              <a:buAutoNum type="arabicPeriod" startAt="4"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Создан «кабинета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катамнеза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», позволивший дистанционно вести пациентов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диспансерной группы, посредствам реорганизации работы специалистов с немедицинским образованием в дистанционные формы медико-социального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сопровождения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(оказание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социально-медицинских услуг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дому, дистанционное ведение случая при оказании помощи детскому и взрослому населению и др.);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5. Сформирован блок на официальном сайте больницы для ведения непрерывной психосоциальной реабилитации детей и подростков в домашних условиях с дистанционным сопровождением. 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6. Значительно усилена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расширена деятельность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службы в рамках помощи в чрезвычайных ситуациях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(линия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психологической поддержки, линия «112», договор с МЧС, Медицина катастроф). Первичное выявление состояний, в том числе суицидологической направленности, нуждающихся в получении психиатрической помощи, посредством использования  дистанционных форм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работы.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3322" y="116821"/>
            <a:ext cx="4701928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Основные предпринятые меры </a:t>
            </a:r>
          </a:p>
        </p:txBody>
      </p:sp>
    </p:spTree>
    <p:extLst>
      <p:ext uri="{BB962C8B-B14F-4D97-AF65-F5344CB8AC3E}">
        <p14:creationId xmlns:p14="http://schemas.microsoft.com/office/powerpoint/2010/main" val="36090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Тема Office">
    <a:majorFont>
      <a:latin typeface="Arial"/>
      <a:ea typeface=""/>
      <a:cs typeface="Lucida Sans Unicode"/>
    </a:majorFont>
    <a:minorFont>
      <a:latin typeface="Times New Roman"/>
      <a:ea typeface=""/>
      <a:cs typeface="Lucida Sans Unicode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Тема Office">
    <a:majorFont>
      <a:latin typeface="Arial"/>
      <a:ea typeface=""/>
      <a:cs typeface="Lucida Sans Unicode"/>
    </a:majorFont>
    <a:minorFont>
      <a:latin typeface="Times New Roman"/>
      <a:ea typeface=""/>
      <a:cs typeface="Lucida Sans Unicode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Тема Office">
    <a:majorFont>
      <a:latin typeface="Arial"/>
      <a:ea typeface=""/>
      <a:cs typeface="Lucida Sans Unicode"/>
    </a:majorFont>
    <a:minorFont>
      <a:latin typeface="Times New Roman"/>
      <a:ea typeface=""/>
      <a:cs typeface="Lucida Sans Unicode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3894</TotalTime>
  <Words>1675</Words>
  <Application>Microsoft Office PowerPoint</Application>
  <PresentationFormat>Экран (4:3)</PresentationFormat>
  <Paragraphs>244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Бикмаева</dc:creator>
  <cp:lastModifiedBy>Бикмаева</cp:lastModifiedBy>
  <cp:revision>394</cp:revision>
  <cp:lastPrinted>2020-05-18T11:28:50Z</cp:lastPrinted>
  <dcterms:created xsi:type="dcterms:W3CDTF">2018-09-26T11:24:15Z</dcterms:created>
  <dcterms:modified xsi:type="dcterms:W3CDTF">2020-05-18T12:24:15Z</dcterms:modified>
</cp:coreProperties>
</file>