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3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1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12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3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1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2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6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3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4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7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CB1E-30E6-40B1-85C2-4688D7B1892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BD66-7129-4FA9-A5F7-E387FE77E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97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982114"/>
            <a:ext cx="11696700" cy="37242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Организация </a:t>
            </a:r>
            <a:br>
              <a:rPr lang="ru-RU" sz="3200" dirty="0" smtClean="0"/>
            </a:br>
            <a:r>
              <a:rPr lang="ru-RU" sz="3200" dirty="0" smtClean="0"/>
              <a:t>психиатрической помощи </a:t>
            </a:r>
            <a:br>
              <a:rPr lang="ru-RU" sz="3200" dirty="0" smtClean="0"/>
            </a:br>
            <a:r>
              <a:rPr lang="ru-RU" sz="3200" b="1" dirty="0" smtClean="0"/>
              <a:t>в условиях режима повышенной </a:t>
            </a:r>
            <a:br>
              <a:rPr lang="ru-RU" sz="3200" b="1" dirty="0" smtClean="0"/>
            </a:br>
            <a:r>
              <a:rPr lang="ru-RU" sz="3200" b="1" dirty="0" smtClean="0"/>
              <a:t>готовности </a:t>
            </a:r>
            <a:r>
              <a:rPr lang="ru-RU" sz="3200" b="1" dirty="0"/>
              <a:t>по </a:t>
            </a:r>
            <a:r>
              <a:rPr lang="ru-RU" sz="3200" b="1" dirty="0" smtClean="0"/>
              <a:t>предотвращению</a:t>
            </a:r>
            <a:br>
              <a:rPr lang="ru-RU" sz="3200" b="1" dirty="0" smtClean="0"/>
            </a:br>
            <a:r>
              <a:rPr lang="ru-RU" sz="3200" b="1" dirty="0" smtClean="0"/>
              <a:t>распространения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новой </a:t>
            </a:r>
            <a:r>
              <a:rPr lang="ru-RU" sz="3200" b="1" dirty="0" err="1"/>
              <a:t>коронавирусной</a:t>
            </a:r>
            <a:r>
              <a:rPr lang="ru-RU" sz="3200" b="1" dirty="0"/>
              <a:t> </a:t>
            </a:r>
            <a:r>
              <a:rPr lang="ru-RU" sz="3200" b="1" dirty="0" smtClean="0"/>
              <a:t>инфекции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en-US" sz="3200" b="1" dirty="0" smtClean="0"/>
              <a:t>COVID-19 </a:t>
            </a:r>
            <a:r>
              <a:rPr lang="ru-RU" sz="3200" b="1" dirty="0" smtClean="0"/>
              <a:t>в сахалинско</a:t>
            </a:r>
            <a:r>
              <a:rPr lang="ru-RU" sz="3200" dirty="0" smtClean="0"/>
              <a:t>й области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1425" y="5934075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Заместитель главного врача </a:t>
            </a:r>
          </a:p>
          <a:p>
            <a:r>
              <a:rPr lang="ru-RU" dirty="0" smtClean="0"/>
              <a:t>по медицинской работе </a:t>
            </a:r>
            <a:r>
              <a:rPr lang="ru-RU" dirty="0" err="1" smtClean="0"/>
              <a:t>Е.В.Лобанова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0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25" y="914400"/>
            <a:ext cx="7410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В связи с выявлением </a:t>
            </a:r>
            <a:r>
              <a:rPr lang="en-US" dirty="0"/>
              <a:t>COVID</a:t>
            </a:r>
            <a:r>
              <a:rPr lang="ru-RU" dirty="0"/>
              <a:t>-</a:t>
            </a:r>
            <a:r>
              <a:rPr lang="en-US" dirty="0"/>
              <a:t>19 </a:t>
            </a:r>
            <a:r>
              <a:rPr lang="ru-RU" dirty="0" smtClean="0"/>
              <a:t>у </a:t>
            </a:r>
            <a:r>
              <a:rPr lang="ru-RU" dirty="0" smtClean="0"/>
              <a:t>6 пациентов с психическими заболеваниями   на базе ГКУЗ «Сахоблпсихбольница</a:t>
            </a:r>
            <a:r>
              <a:rPr lang="ru-RU" dirty="0"/>
              <a:t>» с 09.08.2020 </a:t>
            </a:r>
            <a:r>
              <a:rPr lang="ru-RU" dirty="0" smtClean="0"/>
              <a:t>года организовано </a:t>
            </a:r>
            <a:r>
              <a:rPr lang="ru-RU" dirty="0"/>
              <a:t>временное инфекционное отделение на 30 коек для оказания медицинской помощи пациентам с подозрением или с подтвержденным диагнозом на    </a:t>
            </a:r>
            <a:r>
              <a:rPr lang="en-US" dirty="0"/>
              <a:t>COVID</a:t>
            </a:r>
            <a:r>
              <a:rPr lang="ru-RU" dirty="0" smtClean="0"/>
              <a:t>-19.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95" y="2590800"/>
            <a:ext cx="10353761" cy="132632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50" y="130154"/>
            <a:ext cx="11172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b="1" dirty="0"/>
              <a:t>09 июля 2020</a:t>
            </a:r>
            <a:r>
              <a:rPr lang="ru-RU" dirty="0"/>
              <a:t> в </a:t>
            </a:r>
            <a:r>
              <a:rPr lang="ru-RU" b="1" dirty="0"/>
              <a:t>Сахалинской области</a:t>
            </a:r>
            <a:r>
              <a:rPr lang="ru-RU" dirty="0"/>
              <a:t> зафиксировано </a:t>
            </a:r>
            <a:r>
              <a:rPr lang="ru-RU" b="1" dirty="0">
                <a:solidFill>
                  <a:srgbClr val="FF0000"/>
                </a:solidFill>
              </a:rPr>
              <a:t>1 103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подтвержденных случая заражения </a:t>
            </a:r>
            <a:r>
              <a:rPr lang="ru-RU" dirty="0" err="1"/>
              <a:t>коронавирусом</a:t>
            </a:r>
            <a:r>
              <a:rPr lang="ru-RU" dirty="0"/>
              <a:t> Covid-19. Случаев смерти на данный момент официально не зафиксировано. Полное излечение от вируса на сегодня в Сахалинской области зафиксировано 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436</a:t>
            </a:r>
            <a:r>
              <a:rPr lang="ru-RU" dirty="0"/>
              <a:t> человек. Уровень летальности на сегодня составляет: </a:t>
            </a:r>
            <a:r>
              <a:rPr lang="ru-RU" b="1" dirty="0">
                <a:solidFill>
                  <a:schemeClr val="accent1"/>
                </a:solidFill>
              </a:rPr>
              <a:t>0.00%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За май-июнь всего прилетело 6 273 человека, из них:</a:t>
            </a:r>
          </a:p>
          <a:p>
            <a:pPr algn="ctr"/>
            <a:r>
              <a:rPr lang="ru-RU" dirty="0" smtClean="0"/>
              <a:t>На самоизоляции (сахалинцы)  - 1 847 человек</a:t>
            </a:r>
          </a:p>
          <a:p>
            <a:pPr algn="ctr"/>
            <a:r>
              <a:rPr lang="ru-RU" dirty="0" smtClean="0"/>
              <a:t>В обсервации (прилетели на работу)  - 4 426 человек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68" y="2086235"/>
            <a:ext cx="9035588" cy="4517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44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4850" y="262970"/>
            <a:ext cx="10115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Статистика заражений </a:t>
            </a:r>
            <a:r>
              <a:rPr lang="ru-RU" b="1" dirty="0" err="1" smtClean="0"/>
              <a:t>коронавирусом</a:t>
            </a:r>
            <a:r>
              <a:rPr lang="ru-RU" b="1" dirty="0" smtClean="0"/>
              <a:t> Covid-19 в Сахалинской области</a:t>
            </a:r>
          </a:p>
          <a:p>
            <a:endParaRPr lang="ru-RU" dirty="0"/>
          </a:p>
          <a:p>
            <a:pPr algn="ctr"/>
            <a:r>
              <a:rPr lang="ru-RU" dirty="0" smtClean="0"/>
              <a:t>За май заболело: 101 человек, из них 88 прибывшие, 13 по контакту.</a:t>
            </a:r>
          </a:p>
          <a:p>
            <a:pPr algn="ctr"/>
            <a:r>
              <a:rPr lang="ru-RU" dirty="0" smtClean="0"/>
              <a:t>За июнь заболело 639 человек, из них 31 прибывшие, 606 по контакту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728787"/>
            <a:ext cx="10058400" cy="502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3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180" y="1114425"/>
            <a:ext cx="109483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ОЧАГИ распространения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Детский сад, отделения Сбербанк, Центр психолого-педагогической помощи детям, </a:t>
            </a:r>
            <a:r>
              <a:rPr lang="ru-RU" dirty="0" err="1" smtClean="0"/>
              <a:t>Росгвардия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2 магазина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smtClean="0">
                <a:solidFill>
                  <a:srgbClr val="FF0000"/>
                </a:solidFill>
              </a:rPr>
              <a:t>Региональный сосудистый центр областной клинической больницы </a:t>
            </a:r>
            <a:r>
              <a:rPr lang="ru-RU" dirty="0" smtClean="0"/>
              <a:t>– 42 заболевших, </a:t>
            </a:r>
          </a:p>
          <a:p>
            <a:r>
              <a:rPr lang="ru-RU" dirty="0" smtClean="0"/>
              <a:t>251 контактный</a:t>
            </a:r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ru-RU" dirty="0" smtClean="0">
                <a:solidFill>
                  <a:srgbClr val="FF0000"/>
                </a:solidFill>
              </a:rPr>
              <a:t>Корсаковская ЦРБ </a:t>
            </a:r>
            <a:r>
              <a:rPr lang="ru-RU" dirty="0" smtClean="0"/>
              <a:t>– 13 заболевших, 200 контактных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533400"/>
            <a:ext cx="118958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МЕРОПРИЯТИЯ ПО ПРЕДОТВРАЩЕНИЮ РАСПРОСТРАНЕНИЯ </a:t>
            </a:r>
            <a:endParaRPr lang="en-US" b="1" dirty="0" smtClean="0"/>
          </a:p>
          <a:p>
            <a:pPr algn="ctr"/>
            <a:r>
              <a:rPr lang="ru-RU" b="1" dirty="0" smtClean="0"/>
              <a:t>КОРОНАВИРУСНОЙ ИНФЕКЦИИ </a:t>
            </a:r>
            <a:r>
              <a:rPr lang="en-US" b="1" dirty="0" smtClean="0"/>
              <a:t>COVID-19 </a:t>
            </a:r>
            <a:r>
              <a:rPr lang="ru-RU" b="1" dirty="0" smtClean="0"/>
              <a:t>В САХАЛИНСКОЙ ОБЛАСТИ</a:t>
            </a:r>
          </a:p>
          <a:p>
            <a:pPr algn="ctr"/>
            <a:endParaRPr lang="ru-RU" b="1" dirty="0"/>
          </a:p>
          <a:p>
            <a:pPr marL="342900" indent="-342900">
              <a:buAutoNum type="arabicPeriod"/>
            </a:pPr>
            <a:r>
              <a:rPr lang="ru-RU" dirty="0" smtClean="0"/>
              <a:t>Обсервация и самоизоляция прибывших на Сахалин граждан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Масочный режим в общественных местах (магазины, общественный транспорт и т.п.)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Создание единого кабинета ОРВИ, куда могут обращаться все граждане с признаками ОРВИ, минуя </a:t>
            </a:r>
          </a:p>
          <a:p>
            <a:r>
              <a:rPr lang="ru-RU" dirty="0" smtClean="0"/>
              <a:t>поликлинику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4. Развертывание 630 инфекционных коек, в том числе на базе Долинской ЦРБ (220 коек),  городской больницы (45 коек), Корсаковская ЦРБ (75 коек), Областного </a:t>
            </a:r>
            <a:r>
              <a:rPr lang="ru-RU" dirty="0" err="1" smtClean="0"/>
              <a:t>кожвендиспансера</a:t>
            </a:r>
            <a:r>
              <a:rPr lang="ru-RU" dirty="0" smtClean="0"/>
              <a:t> (100 коек), РСЦ СОКБ (31 койка).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/>
              <a:t>Включение в плановое обследование для поступления в стационар анализа на </a:t>
            </a:r>
            <a:r>
              <a:rPr lang="en-US" dirty="0"/>
              <a:t>COVID-19</a:t>
            </a:r>
          </a:p>
          <a:p>
            <a:endParaRPr lang="ru-RU" dirty="0"/>
          </a:p>
          <a:p>
            <a:r>
              <a:rPr lang="ru-RU" dirty="0" smtClean="0"/>
              <a:t>6. </a:t>
            </a:r>
            <a:r>
              <a:rPr lang="ru-RU" dirty="0"/>
              <a:t>Запрет посещений пациентов в </a:t>
            </a:r>
            <a:r>
              <a:rPr lang="ru-RU" dirty="0" smtClean="0"/>
              <a:t>стационарах</a:t>
            </a:r>
          </a:p>
          <a:p>
            <a:endParaRPr lang="ru-RU" dirty="0"/>
          </a:p>
          <a:p>
            <a:r>
              <a:rPr lang="ru-RU" dirty="0" smtClean="0"/>
              <a:t>7. Соблюдение </a:t>
            </a:r>
            <a:r>
              <a:rPr lang="ru-RU" dirty="0" err="1" smtClean="0"/>
              <a:t>санэпидрежима</a:t>
            </a:r>
            <a:r>
              <a:rPr lang="ru-RU" dirty="0" smtClean="0"/>
              <a:t> в общественных местах, медицинских организациях</a:t>
            </a:r>
            <a:endParaRPr lang="ru-RU" dirty="0"/>
          </a:p>
          <a:p>
            <a:endParaRPr lang="en-US" dirty="0"/>
          </a:p>
          <a:p>
            <a:r>
              <a:rPr lang="ru-RU" dirty="0" smtClean="0"/>
              <a:t>8. Разъяснительная работа по вопросам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проводится на горячей линии 1-300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5" y="133721"/>
            <a:ext cx="5650992" cy="658368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10846"/>
              </p:ext>
            </p:extLst>
          </p:nvPr>
        </p:nvGraphicFramePr>
        <p:xfrm>
          <a:off x="6066520" y="133721"/>
          <a:ext cx="225833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59">
                  <a:extLst>
                    <a:ext uri="{9D8B030D-6E8A-4147-A177-3AD203B41FA5}">
                      <a16:colId xmlns:a16="http://schemas.microsoft.com/office/drawing/2014/main" val="1161993466"/>
                    </a:ext>
                  </a:extLst>
                </a:gridCol>
                <a:gridCol w="1212971">
                  <a:extLst>
                    <a:ext uri="{9D8B030D-6E8A-4147-A177-3AD203B41FA5}">
                      <a16:colId xmlns:a16="http://schemas.microsoft.com/office/drawing/2014/main" val="1432258959"/>
                    </a:ext>
                  </a:extLst>
                </a:gridCol>
              </a:tblGrid>
              <a:tr h="234542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КОЕЧНЫЙ ФОНД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83236"/>
                  </a:ext>
                </a:extLst>
              </a:tr>
              <a:tr h="7820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ГКУЗ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Сахобл-психболь-ница</a:t>
                      </a:r>
                      <a:r>
                        <a:rPr lang="ru-RU" sz="1200" baseline="0" dirty="0" smtClean="0"/>
                        <a:t>», Южно-Сахалинск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343 взрослые койки</a:t>
                      </a:r>
                    </a:p>
                    <a:p>
                      <a:r>
                        <a:rPr lang="ru-RU" sz="1200" dirty="0" smtClean="0"/>
                        <a:t>15 коек дневного стационара</a:t>
                      </a:r>
                    </a:p>
                    <a:p>
                      <a:r>
                        <a:rPr lang="ru-RU" sz="1200" dirty="0" smtClean="0"/>
                        <a:t>30 детских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68484"/>
                  </a:ext>
                </a:extLst>
              </a:tr>
              <a:tr h="5472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ГКУЗ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Сахобл-психболь-ница</a:t>
                      </a:r>
                      <a:r>
                        <a:rPr lang="ru-RU" sz="1200" baseline="0" dirty="0" smtClean="0"/>
                        <a:t>», </a:t>
                      </a:r>
                      <a:r>
                        <a:rPr lang="ru-RU" sz="1200" baseline="0" dirty="0" err="1" smtClean="0"/>
                        <a:t>с.Костром-ское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 медико-</a:t>
                      </a:r>
                      <a:r>
                        <a:rPr lang="ru-RU" sz="1200" dirty="0" err="1" smtClean="0"/>
                        <a:t>реабилита</a:t>
                      </a:r>
                      <a:r>
                        <a:rPr lang="ru-RU" sz="1200" dirty="0" smtClean="0"/>
                        <a:t>-</a:t>
                      </a:r>
                      <a:r>
                        <a:rPr lang="ru-RU" sz="1200" dirty="0" err="1" smtClean="0"/>
                        <a:t>ционных</a:t>
                      </a:r>
                      <a:r>
                        <a:rPr lang="ru-RU" sz="1200" dirty="0" smtClean="0"/>
                        <a:t>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92662"/>
                  </a:ext>
                </a:extLst>
              </a:tr>
              <a:tr h="390904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Александ</a:t>
                      </a:r>
                      <a:r>
                        <a:rPr lang="ru-RU" sz="1200" dirty="0" smtClean="0"/>
                        <a:t>-</a:t>
                      </a:r>
                      <a:r>
                        <a:rPr lang="ru-RU" sz="1200" dirty="0" err="1" smtClean="0"/>
                        <a:t>ровск</a:t>
                      </a:r>
                      <a:r>
                        <a:rPr lang="ru-RU" sz="1200" dirty="0" smtClean="0"/>
                        <a:t>-Сахалинская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8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69379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Невельс</a:t>
                      </a:r>
                      <a:r>
                        <a:rPr lang="ru-RU" sz="1200" dirty="0" smtClean="0"/>
                        <a:t>-</a:t>
                      </a:r>
                    </a:p>
                    <a:p>
                      <a:r>
                        <a:rPr lang="ru-RU" sz="1200" dirty="0" smtClean="0"/>
                        <a:t>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7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54035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Охинская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65154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Углегорс</a:t>
                      </a:r>
                      <a:r>
                        <a:rPr lang="ru-RU" sz="1200" dirty="0" smtClean="0"/>
                        <a:t>-кая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98146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Макаровс</a:t>
                      </a:r>
                      <a:r>
                        <a:rPr lang="ru-RU" sz="1200" dirty="0" smtClean="0"/>
                        <a:t>-кая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66286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Смирны-</a:t>
                      </a:r>
                      <a:r>
                        <a:rPr lang="ru-RU" sz="1200" dirty="0" err="1" smtClean="0"/>
                        <a:t>ховская</a:t>
                      </a:r>
                      <a:r>
                        <a:rPr lang="ru-RU" sz="1200" baseline="0" dirty="0" smtClean="0"/>
                        <a:t>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15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076787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Тымовская ЦРБ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коек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5911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15" y="6269765"/>
            <a:ext cx="376760" cy="313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70" y="2570081"/>
            <a:ext cx="403859" cy="3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17" y="2570081"/>
            <a:ext cx="385314" cy="32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525" y="3495743"/>
            <a:ext cx="377857" cy="316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599" y="4619130"/>
            <a:ext cx="367933" cy="308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09" y="3653970"/>
            <a:ext cx="374094" cy="313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63" y="1087716"/>
            <a:ext cx="376760" cy="315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283" y="5587661"/>
            <a:ext cx="378541" cy="3170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339692" y="120195"/>
            <a:ext cx="38523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Маршрутизация пациентов, нуждающихся в оказании экстренной, неотложной, плановой медицинской помощи, с учетом перепрофилирования медицинских организаций, задействованных под лечение COVID-19, закрытых на карантин медицинских организаций, </a:t>
            </a:r>
          </a:p>
          <a:p>
            <a:pPr algn="ctr"/>
            <a:r>
              <a:rPr lang="ru-RU" sz="1400" b="1" dirty="0"/>
              <a:t>по профилю «психиатрия»</a:t>
            </a:r>
          </a:p>
          <a:p>
            <a:endParaRPr lang="ru-RU" sz="1200" dirty="0"/>
          </a:p>
          <a:p>
            <a:pPr marL="228600" indent="-228600" algn="just">
              <a:buAutoNum type="arabicPeriod"/>
            </a:pPr>
            <a:r>
              <a:rPr lang="ru-RU" sz="1200" dirty="0" smtClean="0"/>
              <a:t>При </a:t>
            </a:r>
            <a:r>
              <a:rPr lang="ru-RU" sz="1200" dirty="0"/>
              <a:t>возникновении внутрибольничных вспышек </a:t>
            </a:r>
            <a:r>
              <a:rPr lang="en-US" sz="1200" dirty="0"/>
              <a:t>COVID-19</a:t>
            </a:r>
            <a:r>
              <a:rPr lang="ru-RU" sz="1200" dirty="0"/>
              <a:t> в центральных районных больницах – госпитализация больных психическими заболеваниями будет производиться в ГКУЗ «Сахалинская областная психиатрическая больница», </a:t>
            </a:r>
            <a:r>
              <a:rPr lang="ru-RU" sz="1200" dirty="0" err="1"/>
              <a:t>г.Южно</a:t>
            </a:r>
            <a:r>
              <a:rPr lang="ru-RU" sz="1200" dirty="0"/>
              <a:t>-Сахалинск</a:t>
            </a:r>
            <a:r>
              <a:rPr lang="ru-RU" sz="1200" dirty="0" smtClean="0"/>
              <a:t>.</a:t>
            </a:r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algn="just"/>
            <a:r>
              <a:rPr lang="ru-RU" sz="1200" dirty="0"/>
              <a:t>2. При возникновении внутрибольничной вспышки </a:t>
            </a:r>
            <a:r>
              <a:rPr lang="en-US" sz="1200" dirty="0"/>
              <a:t>COVID-19 </a:t>
            </a:r>
            <a:r>
              <a:rPr lang="ru-RU" sz="1200" dirty="0"/>
              <a:t>в ГКУЗ «Сахалинская областная психиатрическая больница», </a:t>
            </a:r>
            <a:r>
              <a:rPr lang="ru-RU" sz="1200" dirty="0" err="1"/>
              <a:t>г.Южно</a:t>
            </a:r>
            <a:r>
              <a:rPr lang="ru-RU" sz="1200" dirty="0"/>
              <a:t>-Сахалинск, госпитализация пациентов будет производиться в ГКУЗ «Сахалинская областная психиатрическая больница», с. </a:t>
            </a:r>
            <a:r>
              <a:rPr lang="ru-RU" sz="1200" dirty="0" smtClean="0"/>
              <a:t>Костромское Холмского района.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3. При необходимости оказания психиатрической помощи пациентам с острыми психотическими расстройствами, находящихся на лечении в инфекционном госпитале, задействованного под лечение COVID-19, возможна организация индивидуального поста сотрудниками ГКУЗ «Сахоблпсихбольница».</a:t>
            </a:r>
          </a:p>
        </p:txBody>
      </p:sp>
    </p:spTree>
    <p:extLst>
      <p:ext uri="{BB962C8B-B14F-4D97-AF65-F5344CB8AC3E}">
        <p14:creationId xmlns:p14="http://schemas.microsoft.com/office/powerpoint/2010/main" val="347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876300"/>
            <a:ext cx="7477125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9550" y="942975"/>
            <a:ext cx="4180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ru-RU" sz="1400" dirty="0" smtClean="0"/>
              <a:t>,4 лечебные корпуса </a:t>
            </a:r>
          </a:p>
          <a:p>
            <a:r>
              <a:rPr lang="ru-RU" sz="1400" dirty="0" smtClean="0"/>
              <a:t>располагаются</a:t>
            </a:r>
          </a:p>
          <a:p>
            <a:r>
              <a:rPr lang="ru-RU" sz="1400" dirty="0" smtClean="0"/>
              <a:t>в одноэтажных зданиях.</a:t>
            </a:r>
          </a:p>
          <a:p>
            <a:endParaRPr lang="ru-RU" sz="1400" dirty="0" smtClean="0"/>
          </a:p>
          <a:p>
            <a:pPr algn="just"/>
            <a:r>
              <a:rPr lang="ru-RU" sz="1400" dirty="0"/>
              <a:t>Приказом главного врача приостановлено производство  стационарных </a:t>
            </a:r>
            <a:r>
              <a:rPr lang="ru-RU" sz="1400" dirty="0" smtClean="0"/>
              <a:t>«</a:t>
            </a:r>
            <a:r>
              <a:rPr lang="ru-RU" sz="1400" dirty="0" err="1" smtClean="0"/>
              <a:t>стражных</a:t>
            </a:r>
            <a:r>
              <a:rPr lang="ru-RU" sz="1400" dirty="0" smtClean="0"/>
              <a:t>»  </a:t>
            </a:r>
            <a:r>
              <a:rPr lang="ru-RU" sz="1400" dirty="0"/>
              <a:t>судебно-психиатрических экспертиз для освобождения площадей </a:t>
            </a:r>
            <a:r>
              <a:rPr lang="ru-RU" sz="1400" dirty="0" smtClean="0"/>
              <a:t>отделения 3 корпуса, в котором открыто </a:t>
            </a:r>
            <a:r>
              <a:rPr lang="ru-RU" sz="1400" dirty="0"/>
              <a:t>обсервационное отделение для мужчин (прием экстренных пациентов,</a:t>
            </a:r>
            <a:r>
              <a:rPr lang="en-US" sz="1400" dirty="0"/>
              <a:t> </a:t>
            </a:r>
            <a:r>
              <a:rPr lang="ru-RU" sz="1400" dirty="0"/>
              <a:t>не имеющих анализ на </a:t>
            </a:r>
            <a:r>
              <a:rPr lang="en-US" sz="1400" dirty="0"/>
              <a:t>COVID-19)</a:t>
            </a:r>
            <a:r>
              <a:rPr lang="ru-RU" sz="1400" dirty="0"/>
              <a:t> на 25 коек.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4 корпусе   открыто </a:t>
            </a:r>
            <a:r>
              <a:rPr lang="ru-RU" sz="1400" dirty="0"/>
              <a:t>обсервационное отделение для </a:t>
            </a:r>
            <a:r>
              <a:rPr lang="ru-RU" sz="1400" dirty="0" smtClean="0"/>
              <a:t>женщин  с выделением палаты для детей (</a:t>
            </a:r>
            <a:r>
              <a:rPr lang="ru-RU" sz="1400" dirty="0"/>
              <a:t>прием экстренных </a:t>
            </a:r>
            <a:r>
              <a:rPr lang="ru-RU" sz="1400" dirty="0" smtClean="0"/>
              <a:t>пациентов,</a:t>
            </a:r>
            <a:r>
              <a:rPr lang="en-US" sz="1400" dirty="0" smtClean="0"/>
              <a:t> </a:t>
            </a:r>
            <a:r>
              <a:rPr lang="ru-RU" sz="1400" dirty="0"/>
              <a:t>не имеющих анализ на </a:t>
            </a:r>
            <a:r>
              <a:rPr lang="en-US" sz="1400" dirty="0"/>
              <a:t>COVID-19)</a:t>
            </a:r>
            <a:r>
              <a:rPr lang="ru-RU" sz="1400" dirty="0"/>
              <a:t> на 40 коек.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получения отрицательных  результатов анализов на </a:t>
            </a:r>
            <a:r>
              <a:rPr lang="en-US" sz="1400" dirty="0"/>
              <a:t>COVID -19</a:t>
            </a:r>
            <a:r>
              <a:rPr lang="ru-RU" sz="1400" dirty="0"/>
              <a:t>, пациенты будут переведены во 2 </a:t>
            </a:r>
            <a:r>
              <a:rPr lang="ru-RU" sz="1400" dirty="0" smtClean="0"/>
              <a:t>корпус, в котором располагаются 2 женское</a:t>
            </a:r>
            <a:r>
              <a:rPr lang="ru-RU" sz="1400" dirty="0"/>
              <a:t>, </a:t>
            </a:r>
            <a:r>
              <a:rPr lang="ru-RU" sz="1400" dirty="0" smtClean="0"/>
              <a:t>  </a:t>
            </a:r>
            <a:r>
              <a:rPr lang="ru-RU" sz="1400" dirty="0"/>
              <a:t>мужское </a:t>
            </a:r>
            <a:r>
              <a:rPr lang="ru-RU" sz="1400" dirty="0" smtClean="0"/>
              <a:t>отделения, либо в 6 корпус  (детское отделение)</a:t>
            </a:r>
            <a:r>
              <a:rPr lang="en-US" sz="1400" dirty="0" smtClean="0"/>
              <a:t>.</a:t>
            </a:r>
            <a:endParaRPr lang="ru-RU" sz="1400" dirty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25" y="128885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Мероприятия по недопущению заноса </a:t>
            </a:r>
            <a:r>
              <a:rPr lang="ru-RU" b="1" dirty="0" smtClean="0"/>
              <a:t>и распространения </a:t>
            </a:r>
            <a:r>
              <a:rPr lang="en-US" b="1" dirty="0"/>
              <a:t>COVID-19 </a:t>
            </a:r>
            <a:endParaRPr lang="ru-RU" b="1" dirty="0"/>
          </a:p>
          <a:p>
            <a:pPr algn="ctr"/>
            <a:r>
              <a:rPr lang="ru-RU" b="1" dirty="0"/>
              <a:t>в ГКУЗ «Сахоблпсихбольница»</a:t>
            </a:r>
          </a:p>
        </p:txBody>
      </p:sp>
    </p:spTree>
    <p:extLst>
      <p:ext uri="{BB962C8B-B14F-4D97-AF65-F5344CB8AC3E}">
        <p14:creationId xmlns:p14="http://schemas.microsoft.com/office/powerpoint/2010/main" val="9497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345" y="333374"/>
            <a:ext cx="10353762" cy="5895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Мероприятия по недопущению заноса и распространения </a:t>
            </a:r>
            <a:r>
              <a:rPr lang="en-US" b="1" dirty="0" smtClean="0"/>
              <a:t>COVID-19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в ГКУЗ «Сахоблпсихбольница»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Соблюдение </a:t>
            </a:r>
            <a:r>
              <a:rPr lang="ru-RU" dirty="0" err="1" smtClean="0"/>
              <a:t>санэпидрежима</a:t>
            </a:r>
            <a:r>
              <a:rPr lang="ru-RU" dirty="0" smtClean="0"/>
              <a:t> в учреждении согласно нормативным документам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Увеличение времени </a:t>
            </a:r>
            <a:r>
              <a:rPr lang="ru-RU" dirty="0"/>
              <a:t>приема пациентов, в том числе по </a:t>
            </a:r>
            <a:r>
              <a:rPr lang="ru-RU" dirty="0" smtClean="0"/>
              <a:t>медосмотрам, в диспансерном отделении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Открытие двух обсервационных отделений (для мужчин и женщин, детей)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Медицинские сотрудники из группы риска (диспансерное отделение, приемный покой, сотрудники обсервационных отделений) проходят обследование на </a:t>
            </a:r>
            <a:r>
              <a:rPr lang="ru-RU" dirty="0" err="1"/>
              <a:t>коронавирусную</a:t>
            </a:r>
            <a:r>
              <a:rPr lang="ru-RU" dirty="0"/>
              <a:t> инфекцию не реже 1 раза в 7-10 дней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995" y="63986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2020 году </a:t>
            </a:r>
            <a:r>
              <a:rPr lang="ru-RU" sz="1600" dirty="0" smtClean="0"/>
              <a:t>за январь-май увеличение </a:t>
            </a:r>
            <a:r>
              <a:rPr lang="ru-RU" sz="1600" dirty="0"/>
              <a:t>посещаемости произошло за счет укомплектования вакантных ставок врачей-психиатров </a:t>
            </a:r>
            <a:r>
              <a:rPr lang="ru-RU" sz="1600" dirty="0" smtClean="0"/>
              <a:t>участковых, врачей судебно-психиатрических экспертов. Снижение посещаемости к врачу- психотерапевту в 2020 году обусловлено отпуском специалиста. 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Изменений </a:t>
            </a:r>
            <a:r>
              <a:rPr lang="ru-RU" sz="1600" dirty="0"/>
              <a:t>в нозологической структуре обращаемости   за психиатрической помощью не наблюдается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13495"/>
              </p:ext>
            </p:extLst>
          </p:nvPr>
        </p:nvGraphicFramePr>
        <p:xfrm>
          <a:off x="333375" y="2151954"/>
          <a:ext cx="6424570" cy="4382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685">
                  <a:extLst>
                    <a:ext uri="{9D8B030D-6E8A-4147-A177-3AD203B41FA5}">
                      <a16:colId xmlns:a16="http://schemas.microsoft.com/office/drawing/2014/main" val="3857552003"/>
                    </a:ext>
                  </a:extLst>
                </a:gridCol>
                <a:gridCol w="681663">
                  <a:extLst>
                    <a:ext uri="{9D8B030D-6E8A-4147-A177-3AD203B41FA5}">
                      <a16:colId xmlns:a16="http://schemas.microsoft.com/office/drawing/2014/main" val="2105820396"/>
                    </a:ext>
                  </a:extLst>
                </a:gridCol>
                <a:gridCol w="678172">
                  <a:extLst>
                    <a:ext uri="{9D8B030D-6E8A-4147-A177-3AD203B41FA5}">
                      <a16:colId xmlns:a16="http://schemas.microsoft.com/office/drawing/2014/main" val="730598446"/>
                    </a:ext>
                  </a:extLst>
                </a:gridCol>
                <a:gridCol w="563953">
                  <a:extLst>
                    <a:ext uri="{9D8B030D-6E8A-4147-A177-3AD203B41FA5}">
                      <a16:colId xmlns:a16="http://schemas.microsoft.com/office/drawing/2014/main" val="1598115992"/>
                    </a:ext>
                  </a:extLst>
                </a:gridCol>
                <a:gridCol w="528261">
                  <a:extLst>
                    <a:ext uri="{9D8B030D-6E8A-4147-A177-3AD203B41FA5}">
                      <a16:colId xmlns:a16="http://schemas.microsoft.com/office/drawing/2014/main" val="4067455743"/>
                    </a:ext>
                  </a:extLst>
                </a:gridCol>
                <a:gridCol w="649618">
                  <a:extLst>
                    <a:ext uri="{9D8B030D-6E8A-4147-A177-3AD203B41FA5}">
                      <a16:colId xmlns:a16="http://schemas.microsoft.com/office/drawing/2014/main" val="3262490428"/>
                    </a:ext>
                  </a:extLst>
                </a:gridCol>
                <a:gridCol w="656756">
                  <a:extLst>
                    <a:ext uri="{9D8B030D-6E8A-4147-A177-3AD203B41FA5}">
                      <a16:colId xmlns:a16="http://schemas.microsoft.com/office/drawing/2014/main" val="342064256"/>
                    </a:ext>
                  </a:extLst>
                </a:gridCol>
                <a:gridCol w="571092">
                  <a:extLst>
                    <a:ext uri="{9D8B030D-6E8A-4147-A177-3AD203B41FA5}">
                      <a16:colId xmlns:a16="http://schemas.microsoft.com/office/drawing/2014/main" val="3628041326"/>
                    </a:ext>
                  </a:extLst>
                </a:gridCol>
                <a:gridCol w="585370">
                  <a:extLst>
                    <a:ext uri="{9D8B030D-6E8A-4147-A177-3AD203B41FA5}">
                      <a16:colId xmlns:a16="http://schemas.microsoft.com/office/drawing/2014/main" val="2330318247"/>
                    </a:ext>
                  </a:extLst>
                </a:gridCol>
              </a:tblGrid>
              <a:tr h="11955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должностей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посещений в поликлинике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 общего числа посещений сделано по поводу заболеваний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профилактических посещений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Сделано посещений на дому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564088"/>
                  </a:ext>
                </a:extLst>
              </a:tr>
              <a:tr h="59778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Янв</a:t>
                      </a:r>
                      <a:r>
                        <a:rPr lang="ru-RU" sz="1100" dirty="0">
                          <a:effectLst/>
                        </a:rPr>
                        <a:t>-май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21770"/>
                  </a:ext>
                </a:extLst>
              </a:tr>
              <a:tr h="39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Участковые психиатры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13603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42695"/>
                  </a:ext>
                </a:extLst>
              </a:tr>
              <a:tr h="47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Участковые психиатры детские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0265"/>
                  </a:ext>
                </a:extLst>
              </a:tr>
              <a:tr h="597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Участковые психиатры подростковые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9705"/>
                  </a:ext>
                </a:extLst>
              </a:tr>
              <a:tr h="31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Психотерапевты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87422"/>
                  </a:ext>
                </a:extLst>
              </a:tr>
              <a:tr h="597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Судебно-психиатрические эксперты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25210"/>
                  </a:ext>
                </a:extLst>
              </a:tr>
              <a:tr h="199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15352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9" marR="672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5996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6277" y="2676525"/>
            <a:ext cx="43774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2019 году с января по 18.06.2020</a:t>
            </a:r>
          </a:p>
          <a:p>
            <a:r>
              <a:rPr lang="ru-RU" dirty="0"/>
              <a:t> поступило </a:t>
            </a:r>
            <a:r>
              <a:rPr lang="ru-RU" dirty="0">
                <a:solidFill>
                  <a:srgbClr val="FF0000"/>
                </a:solidFill>
              </a:rPr>
              <a:t>902</a:t>
            </a:r>
            <a:r>
              <a:rPr lang="ru-RU" dirty="0"/>
              <a:t> человека.</a:t>
            </a:r>
          </a:p>
          <a:p>
            <a:r>
              <a:rPr lang="ru-RU" dirty="0" smtClean="0"/>
              <a:t>В 2020 году с января по 18.06.2020</a:t>
            </a:r>
          </a:p>
          <a:p>
            <a:r>
              <a:rPr lang="ru-RU" dirty="0" smtClean="0"/>
              <a:t> поступило </a:t>
            </a:r>
            <a:r>
              <a:rPr lang="ru-RU" dirty="0" smtClean="0">
                <a:solidFill>
                  <a:srgbClr val="FF0000"/>
                </a:solidFill>
              </a:rPr>
              <a:t>738</a:t>
            </a:r>
            <a:r>
              <a:rPr lang="ru-RU" dirty="0" smtClean="0"/>
              <a:t> человек.</a:t>
            </a:r>
          </a:p>
          <a:p>
            <a:r>
              <a:rPr lang="ru-RU" dirty="0" smtClean="0"/>
              <a:t>Снижение количества госпитализаций </a:t>
            </a:r>
          </a:p>
          <a:p>
            <a:r>
              <a:rPr lang="ru-RU" dirty="0" smtClean="0"/>
              <a:t>связано с временным запретом</a:t>
            </a:r>
          </a:p>
          <a:p>
            <a:r>
              <a:rPr lang="ru-RU" dirty="0" smtClean="0"/>
              <a:t> плановых госпитализаций в период </a:t>
            </a:r>
          </a:p>
          <a:p>
            <a:r>
              <a:rPr lang="ru-RU" dirty="0" smtClean="0"/>
              <a:t>с марта по май 2020 года.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25" y="19050"/>
            <a:ext cx="1180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Сравнительная характеристика оказываемой психиатрической помощи за январь-май 2019-2020 гг.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0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828</TotalTime>
  <Words>850</Words>
  <Application>Microsoft Office PowerPoint</Application>
  <PresentationFormat>Широкоэкранный</PresentationFormat>
  <Paragraphs>173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Times New Roman</vt:lpstr>
      <vt:lpstr>Damask</vt:lpstr>
      <vt:lpstr>Организация  психиатрической помощи  в условиях режима повышенной  готовности по предотвращению распространения  новой коронавирусной инфекции  COVID-19 в сахалинской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Валентиновна Лобанова</dc:creator>
  <cp:lastModifiedBy>Елена Валентиновна Лобанова</cp:lastModifiedBy>
  <cp:revision>43</cp:revision>
  <dcterms:created xsi:type="dcterms:W3CDTF">2020-06-15T03:04:35Z</dcterms:created>
  <dcterms:modified xsi:type="dcterms:W3CDTF">2020-07-10T03:26:28Z</dcterms:modified>
</cp:coreProperties>
</file>