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заболевших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18-24.10.2020</c:v>
                </c:pt>
                <c:pt idx="1">
                  <c:v>25-31.10.2020</c:v>
                </c:pt>
                <c:pt idx="2">
                  <c:v>01-07.11.2020</c:v>
                </c:pt>
                <c:pt idx="3">
                  <c:v>08-14.11.2020</c:v>
                </c:pt>
                <c:pt idx="4">
                  <c:v>15-21.11.2020</c:v>
                </c:pt>
                <c:pt idx="5">
                  <c:v>22-28.11.2020</c:v>
                </c:pt>
                <c:pt idx="6">
                  <c:v>29.11-05.12.2020</c:v>
                </c:pt>
                <c:pt idx="7">
                  <c:v>08-12.12.2020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</c:v>
                </c:pt>
                <c:pt idx="1">
                  <c:v>37</c:v>
                </c:pt>
                <c:pt idx="2">
                  <c:v>26</c:v>
                </c:pt>
                <c:pt idx="3">
                  <c:v>10</c:v>
                </c:pt>
                <c:pt idx="4">
                  <c:v>6</c:v>
                </c:pt>
                <c:pt idx="5">
                  <c:v>9</c:v>
                </c:pt>
                <c:pt idx="6">
                  <c:v>8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6-4360-AC3E-32BC12D9BE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29876319"/>
        <c:axId val="1929871327"/>
      </c:barChart>
      <c:catAx>
        <c:axId val="1929876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9871327"/>
        <c:crosses val="autoZero"/>
        <c:auto val="1"/>
        <c:lblAlgn val="ctr"/>
        <c:lblOffset val="100"/>
        <c:noMultiLvlLbl val="0"/>
      </c:catAx>
      <c:valAx>
        <c:axId val="1929871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9876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среднее количество пациентов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пациентов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23.10-29.10.2020</c:v>
                </c:pt>
                <c:pt idx="1">
                  <c:v>30.10-05.11.2020</c:v>
                </c:pt>
                <c:pt idx="2">
                  <c:v>06.11-12.11.2020</c:v>
                </c:pt>
                <c:pt idx="3">
                  <c:v>13.11-19.11.2020</c:v>
                </c:pt>
                <c:pt idx="4">
                  <c:v>20.11-26.11.2020</c:v>
                </c:pt>
                <c:pt idx="5">
                  <c:v>27.11-03.12.2020</c:v>
                </c:pt>
                <c:pt idx="6">
                  <c:v>04.12-12.12.2020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</c:v>
                </c:pt>
                <c:pt idx="1">
                  <c:v>45</c:v>
                </c:pt>
                <c:pt idx="2">
                  <c:v>53</c:v>
                </c:pt>
                <c:pt idx="3">
                  <c:v>34</c:v>
                </c:pt>
                <c:pt idx="4">
                  <c:v>14</c:v>
                </c:pt>
                <c:pt idx="5">
                  <c:v>11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6-4ED0-887E-EB1745FCE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840415"/>
        <c:axId val="212837919"/>
      </c:barChart>
      <c:catAx>
        <c:axId val="21284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837919"/>
        <c:crosses val="autoZero"/>
        <c:auto val="1"/>
        <c:lblAlgn val="ctr"/>
        <c:lblOffset val="100"/>
        <c:noMultiLvlLbl val="0"/>
      </c:catAx>
      <c:valAx>
        <c:axId val="21283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840415"/>
        <c:crosses val="autoZero"/>
        <c:crossBetween val="between"/>
      </c:valAx>
      <c:spPr>
        <a:noFill/>
        <a:ln w="0">
          <a:solidFill>
            <a:schemeClr val="lt1">
              <a:hueOff val="0"/>
              <a:satOff val="0"/>
              <a:lumOff val="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25FA4-1F7C-4372-BFA5-A57798BE5AB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FD43477-42E9-4823-8D88-39C4EF46185B}">
      <dgm:prSet phldrT="[Текст]"/>
      <dgm:spPr>
        <a:xfrm>
          <a:off x="0" y="194592"/>
          <a:ext cx="2686347" cy="1611808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Диспансерное отделение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псих.больницы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1877AB0-E207-484D-97E6-210AA16977AE}" type="parTrans" cxnId="{9471B94A-7FF6-4F41-85C5-D30778A3DB16}">
      <dgm:prSet/>
      <dgm:spPr/>
      <dgm:t>
        <a:bodyPr/>
        <a:lstStyle/>
        <a:p>
          <a:endParaRPr lang="ru-RU"/>
        </a:p>
      </dgm:t>
    </dgm:pt>
    <dgm:pt modelId="{9F91D282-74BA-404E-ACD6-8291F36FBD8B}" type="sibTrans" cxnId="{9471B94A-7FF6-4F41-85C5-D30778A3DB16}">
      <dgm:prSet/>
      <dgm:spPr/>
      <dgm:t>
        <a:bodyPr/>
        <a:lstStyle/>
        <a:p>
          <a:endParaRPr lang="ru-RU"/>
        </a:p>
      </dgm:t>
    </dgm:pt>
    <dgm:pt modelId="{13CAD570-490E-49C3-8A6E-F3B526775643}">
      <dgm:prSet phldrT="[Текст]"/>
      <dgm:spPr>
        <a:xfrm>
          <a:off x="2954982" y="194592"/>
          <a:ext cx="2686347" cy="1611808"/>
        </a:xfrm>
        <a:prstGeom prst="rect">
          <a:avLst/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Кризисный центр</a:t>
          </a:r>
        </a:p>
      </dgm:t>
    </dgm:pt>
    <dgm:pt modelId="{562CA1DC-A921-4B57-AEE8-3BB0A9E52A1F}" type="parTrans" cxnId="{DE45FFED-3971-4AA9-A89B-1AE743F94462}">
      <dgm:prSet/>
      <dgm:spPr/>
      <dgm:t>
        <a:bodyPr/>
        <a:lstStyle/>
        <a:p>
          <a:endParaRPr lang="ru-RU"/>
        </a:p>
      </dgm:t>
    </dgm:pt>
    <dgm:pt modelId="{CC610DA5-37E8-44F0-A749-32EC2730D736}" type="sibTrans" cxnId="{DE45FFED-3971-4AA9-A89B-1AE743F94462}">
      <dgm:prSet/>
      <dgm:spPr/>
      <dgm:t>
        <a:bodyPr/>
        <a:lstStyle/>
        <a:p>
          <a:endParaRPr lang="ru-RU"/>
        </a:p>
      </dgm:t>
    </dgm:pt>
    <dgm:pt modelId="{E71CE824-0294-4211-9F65-FBFEA72088CE}">
      <dgm:prSet phldrT="[Текст]"/>
      <dgm:spPr>
        <a:xfrm>
          <a:off x="0" y="2075035"/>
          <a:ext cx="2686347" cy="1611808"/>
        </a:xfrm>
        <a:prstGeom prst="rect">
          <a:avLst/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Стационар Абакан</a:t>
          </a:r>
        </a:p>
        <a:p>
          <a:pPr>
            <a:buNone/>
          </a:pPr>
          <a:r>
            <a:rPr lang="ru-RU" i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три общепсихиатрических отделения на 210 коек</a:t>
          </a:r>
        </a:p>
      </dgm:t>
    </dgm:pt>
    <dgm:pt modelId="{8D008016-4EC0-479D-9852-B4C829296C4D}" type="parTrans" cxnId="{A4287E5E-671F-4010-8F6F-3D0DDEE036AF}">
      <dgm:prSet/>
      <dgm:spPr/>
      <dgm:t>
        <a:bodyPr/>
        <a:lstStyle/>
        <a:p>
          <a:endParaRPr lang="ru-RU"/>
        </a:p>
      </dgm:t>
    </dgm:pt>
    <dgm:pt modelId="{4ECC3765-3D95-4AB3-A696-57B35F2BA7DE}" type="sibTrans" cxnId="{A4287E5E-671F-4010-8F6F-3D0DDEE036AF}">
      <dgm:prSet/>
      <dgm:spPr/>
      <dgm:t>
        <a:bodyPr/>
        <a:lstStyle/>
        <a:p>
          <a:endParaRPr lang="ru-RU"/>
        </a:p>
      </dgm:t>
    </dgm:pt>
    <dgm:pt modelId="{77EA916B-0502-4F1E-8FD8-BF86F4389342}">
      <dgm:prSet phldrT="[Текст]"/>
      <dgm:spPr>
        <a:xfrm>
          <a:off x="2954982" y="2075035"/>
          <a:ext cx="2686347" cy="1611808"/>
        </a:xfrm>
        <a:prstGeom prst="rect">
          <a:avLst/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Стационар Черногорск</a:t>
          </a:r>
        </a:p>
        <a:p>
          <a:pPr>
            <a:buNone/>
          </a:pPr>
          <a:r>
            <a:rPr lang="ru-RU" i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общепсихиатрическое отделение, детское отделение. всего 100 коек</a:t>
          </a:r>
        </a:p>
      </dgm:t>
    </dgm:pt>
    <dgm:pt modelId="{F830F2A9-CFD4-491A-B3B2-063B2D37BDCB}" type="parTrans" cxnId="{F9593D02-2829-419B-8229-F446E76009FA}">
      <dgm:prSet/>
      <dgm:spPr/>
      <dgm:t>
        <a:bodyPr/>
        <a:lstStyle/>
        <a:p>
          <a:endParaRPr lang="ru-RU"/>
        </a:p>
      </dgm:t>
    </dgm:pt>
    <dgm:pt modelId="{102EBC1C-C726-45CE-BE9D-25B92B62CBB9}" type="sibTrans" cxnId="{F9593D02-2829-419B-8229-F446E76009FA}">
      <dgm:prSet/>
      <dgm:spPr/>
      <dgm:t>
        <a:bodyPr/>
        <a:lstStyle/>
        <a:p>
          <a:endParaRPr lang="ru-RU"/>
        </a:p>
      </dgm:t>
    </dgm:pt>
    <dgm:pt modelId="{F51EA88D-F005-4097-B1C5-D6C04007021A}">
      <dgm:prSet phldrT="[Текст]"/>
      <dgm:spPr>
        <a:xfrm>
          <a:off x="5909964" y="2075035"/>
          <a:ext cx="2686347" cy="1611808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Стационар спец.типа</a:t>
          </a:r>
        </a:p>
        <a:p>
          <a:pPr>
            <a:buNone/>
          </a:pPr>
          <a:r>
            <a:rPr lang="ru-RU" i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30 коек</a:t>
          </a:r>
        </a:p>
      </dgm:t>
    </dgm:pt>
    <dgm:pt modelId="{A4F03718-E7EB-42A9-B076-A921922DB003}" type="parTrans" cxnId="{84C24252-C224-4500-BBD4-84CB7D2F5987}">
      <dgm:prSet/>
      <dgm:spPr/>
      <dgm:t>
        <a:bodyPr/>
        <a:lstStyle/>
        <a:p>
          <a:endParaRPr lang="ru-RU"/>
        </a:p>
      </dgm:t>
    </dgm:pt>
    <dgm:pt modelId="{4F1122B5-9236-48BA-B2C4-3DD2074A6C89}" type="sibTrans" cxnId="{84C24252-C224-4500-BBD4-84CB7D2F5987}">
      <dgm:prSet/>
      <dgm:spPr/>
      <dgm:t>
        <a:bodyPr/>
        <a:lstStyle/>
        <a:p>
          <a:endParaRPr lang="ru-RU"/>
        </a:p>
      </dgm:t>
    </dgm:pt>
    <dgm:pt modelId="{ECE05F5F-625D-407B-A7FA-05A46D7DADA1}">
      <dgm:prSet phldrT="[Текст]"/>
      <dgm:spPr>
        <a:xfrm>
          <a:off x="5909964" y="194592"/>
          <a:ext cx="2686347" cy="1611808"/>
        </a:xfrm>
        <a:prstGeom prst="rect">
          <a:avLst/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Психиатрические кабинеты городских и районных больниц</a:t>
          </a:r>
        </a:p>
      </dgm:t>
    </dgm:pt>
    <dgm:pt modelId="{97F3534E-27EA-486E-9F94-02EC87AD1984}" type="parTrans" cxnId="{B9017BB2-9637-4727-A80A-1C106D54EA53}">
      <dgm:prSet/>
      <dgm:spPr/>
      <dgm:t>
        <a:bodyPr/>
        <a:lstStyle/>
        <a:p>
          <a:endParaRPr lang="ru-RU"/>
        </a:p>
      </dgm:t>
    </dgm:pt>
    <dgm:pt modelId="{3D3F7B8F-B205-4381-A422-75F51E15AA82}" type="sibTrans" cxnId="{B9017BB2-9637-4727-A80A-1C106D54EA53}">
      <dgm:prSet/>
      <dgm:spPr/>
      <dgm:t>
        <a:bodyPr/>
        <a:lstStyle/>
        <a:p>
          <a:endParaRPr lang="ru-RU"/>
        </a:p>
      </dgm:t>
    </dgm:pt>
    <dgm:pt modelId="{B813230F-95DC-44E5-9B86-0BA4828BEB6C}" type="pres">
      <dgm:prSet presAssocID="{87F25FA4-1F7C-4372-BFA5-A57798BE5AB5}" presName="diagram" presStyleCnt="0">
        <dgm:presLayoutVars>
          <dgm:dir/>
          <dgm:resizeHandles val="exact"/>
        </dgm:presLayoutVars>
      </dgm:prSet>
      <dgm:spPr/>
    </dgm:pt>
    <dgm:pt modelId="{0AD20A68-B51D-4B07-9783-42AD847C6A6F}" type="pres">
      <dgm:prSet presAssocID="{EFD43477-42E9-4823-8D88-39C4EF46185B}" presName="node" presStyleLbl="node1" presStyleIdx="0" presStyleCnt="6">
        <dgm:presLayoutVars>
          <dgm:bulletEnabled val="1"/>
        </dgm:presLayoutVars>
      </dgm:prSet>
      <dgm:spPr/>
    </dgm:pt>
    <dgm:pt modelId="{CF1CE50F-B6F8-4FDF-A987-F3EE285AC093}" type="pres">
      <dgm:prSet presAssocID="{9F91D282-74BA-404E-ACD6-8291F36FBD8B}" presName="sibTrans" presStyleCnt="0"/>
      <dgm:spPr/>
    </dgm:pt>
    <dgm:pt modelId="{A7284276-4E12-423A-855D-64D034942C04}" type="pres">
      <dgm:prSet presAssocID="{13CAD570-490E-49C3-8A6E-F3B526775643}" presName="node" presStyleLbl="node1" presStyleIdx="1" presStyleCnt="6">
        <dgm:presLayoutVars>
          <dgm:bulletEnabled val="1"/>
        </dgm:presLayoutVars>
      </dgm:prSet>
      <dgm:spPr/>
    </dgm:pt>
    <dgm:pt modelId="{D123DBE3-26E9-40BA-95B6-41E4BDB045F1}" type="pres">
      <dgm:prSet presAssocID="{CC610DA5-37E8-44F0-A749-32EC2730D736}" presName="sibTrans" presStyleCnt="0"/>
      <dgm:spPr/>
    </dgm:pt>
    <dgm:pt modelId="{7E12BD7E-08EB-4C79-9D2E-8C3AA0238035}" type="pres">
      <dgm:prSet presAssocID="{ECE05F5F-625D-407B-A7FA-05A46D7DADA1}" presName="node" presStyleLbl="node1" presStyleIdx="2" presStyleCnt="6">
        <dgm:presLayoutVars>
          <dgm:bulletEnabled val="1"/>
        </dgm:presLayoutVars>
      </dgm:prSet>
      <dgm:spPr/>
    </dgm:pt>
    <dgm:pt modelId="{BE0240B3-A72E-4815-8F67-F3473000FEC1}" type="pres">
      <dgm:prSet presAssocID="{3D3F7B8F-B205-4381-A422-75F51E15AA82}" presName="sibTrans" presStyleCnt="0"/>
      <dgm:spPr/>
    </dgm:pt>
    <dgm:pt modelId="{EACBEF44-E08E-4BE5-B216-30E9BFB92DEC}" type="pres">
      <dgm:prSet presAssocID="{E71CE824-0294-4211-9F65-FBFEA72088CE}" presName="node" presStyleLbl="node1" presStyleIdx="3" presStyleCnt="6">
        <dgm:presLayoutVars>
          <dgm:bulletEnabled val="1"/>
        </dgm:presLayoutVars>
      </dgm:prSet>
      <dgm:spPr/>
    </dgm:pt>
    <dgm:pt modelId="{1871A0EF-8ED8-46B5-9EAB-01DCC7A1996E}" type="pres">
      <dgm:prSet presAssocID="{4ECC3765-3D95-4AB3-A696-57B35F2BA7DE}" presName="sibTrans" presStyleCnt="0"/>
      <dgm:spPr/>
    </dgm:pt>
    <dgm:pt modelId="{F2342D70-47E9-43B1-BCA4-965EB9913131}" type="pres">
      <dgm:prSet presAssocID="{77EA916B-0502-4F1E-8FD8-BF86F4389342}" presName="node" presStyleLbl="node1" presStyleIdx="4" presStyleCnt="6">
        <dgm:presLayoutVars>
          <dgm:bulletEnabled val="1"/>
        </dgm:presLayoutVars>
      </dgm:prSet>
      <dgm:spPr/>
    </dgm:pt>
    <dgm:pt modelId="{3FDE9FF1-8677-44EC-9544-53C901A80C86}" type="pres">
      <dgm:prSet presAssocID="{102EBC1C-C726-45CE-BE9D-25B92B62CBB9}" presName="sibTrans" presStyleCnt="0"/>
      <dgm:spPr/>
    </dgm:pt>
    <dgm:pt modelId="{DCA6110B-4CD0-4162-8C30-4AA0085C338B}" type="pres">
      <dgm:prSet presAssocID="{F51EA88D-F005-4097-B1C5-D6C04007021A}" presName="node" presStyleLbl="node1" presStyleIdx="5" presStyleCnt="6" custLinFactNeighborX="398">
        <dgm:presLayoutVars>
          <dgm:bulletEnabled val="1"/>
        </dgm:presLayoutVars>
      </dgm:prSet>
      <dgm:spPr/>
    </dgm:pt>
  </dgm:ptLst>
  <dgm:cxnLst>
    <dgm:cxn modelId="{F9593D02-2829-419B-8229-F446E76009FA}" srcId="{87F25FA4-1F7C-4372-BFA5-A57798BE5AB5}" destId="{77EA916B-0502-4F1E-8FD8-BF86F4389342}" srcOrd="4" destOrd="0" parTransId="{F830F2A9-CFD4-491A-B3B2-063B2D37BDCB}" sibTransId="{102EBC1C-C726-45CE-BE9D-25B92B62CBB9}"/>
    <dgm:cxn modelId="{9FB8AE16-0068-4FF2-B536-7AB0C91509D9}" type="presOf" srcId="{F51EA88D-F005-4097-B1C5-D6C04007021A}" destId="{DCA6110B-4CD0-4162-8C30-4AA0085C338B}" srcOrd="0" destOrd="0" presId="urn:microsoft.com/office/officeart/2005/8/layout/default"/>
    <dgm:cxn modelId="{D0FC2F23-66B5-4F32-AAEB-19FE3D2F829A}" type="presOf" srcId="{E71CE824-0294-4211-9F65-FBFEA72088CE}" destId="{EACBEF44-E08E-4BE5-B216-30E9BFB92DEC}" srcOrd="0" destOrd="0" presId="urn:microsoft.com/office/officeart/2005/8/layout/default"/>
    <dgm:cxn modelId="{A4287E5E-671F-4010-8F6F-3D0DDEE036AF}" srcId="{87F25FA4-1F7C-4372-BFA5-A57798BE5AB5}" destId="{E71CE824-0294-4211-9F65-FBFEA72088CE}" srcOrd="3" destOrd="0" parTransId="{8D008016-4EC0-479D-9852-B4C829296C4D}" sibTransId="{4ECC3765-3D95-4AB3-A696-57B35F2BA7DE}"/>
    <dgm:cxn modelId="{641EAA61-9DB0-4DDD-A1B4-BCF1BC0ABB4C}" type="presOf" srcId="{EFD43477-42E9-4823-8D88-39C4EF46185B}" destId="{0AD20A68-B51D-4B07-9783-42AD847C6A6F}" srcOrd="0" destOrd="0" presId="urn:microsoft.com/office/officeart/2005/8/layout/default"/>
    <dgm:cxn modelId="{9471B94A-7FF6-4F41-85C5-D30778A3DB16}" srcId="{87F25FA4-1F7C-4372-BFA5-A57798BE5AB5}" destId="{EFD43477-42E9-4823-8D88-39C4EF46185B}" srcOrd="0" destOrd="0" parTransId="{E1877AB0-E207-484D-97E6-210AA16977AE}" sibTransId="{9F91D282-74BA-404E-ACD6-8291F36FBD8B}"/>
    <dgm:cxn modelId="{84C24252-C224-4500-BBD4-84CB7D2F5987}" srcId="{87F25FA4-1F7C-4372-BFA5-A57798BE5AB5}" destId="{F51EA88D-F005-4097-B1C5-D6C04007021A}" srcOrd="5" destOrd="0" parTransId="{A4F03718-E7EB-42A9-B076-A921922DB003}" sibTransId="{4F1122B5-9236-48BA-B2C4-3DD2074A6C89}"/>
    <dgm:cxn modelId="{968A2B99-AAF1-47F2-A91A-6D234FB8090C}" type="presOf" srcId="{87F25FA4-1F7C-4372-BFA5-A57798BE5AB5}" destId="{B813230F-95DC-44E5-9B86-0BA4828BEB6C}" srcOrd="0" destOrd="0" presId="urn:microsoft.com/office/officeart/2005/8/layout/default"/>
    <dgm:cxn modelId="{320D169D-B8E9-4A7E-8BF0-6B59766D1E1E}" type="presOf" srcId="{77EA916B-0502-4F1E-8FD8-BF86F4389342}" destId="{F2342D70-47E9-43B1-BCA4-965EB9913131}" srcOrd="0" destOrd="0" presId="urn:microsoft.com/office/officeart/2005/8/layout/default"/>
    <dgm:cxn modelId="{B9017BB2-9637-4727-A80A-1C106D54EA53}" srcId="{87F25FA4-1F7C-4372-BFA5-A57798BE5AB5}" destId="{ECE05F5F-625D-407B-A7FA-05A46D7DADA1}" srcOrd="2" destOrd="0" parTransId="{97F3534E-27EA-486E-9F94-02EC87AD1984}" sibTransId="{3D3F7B8F-B205-4381-A422-75F51E15AA82}"/>
    <dgm:cxn modelId="{FD58A3BC-740F-42A5-8207-AAD2FC1EA008}" type="presOf" srcId="{ECE05F5F-625D-407B-A7FA-05A46D7DADA1}" destId="{7E12BD7E-08EB-4C79-9D2E-8C3AA0238035}" srcOrd="0" destOrd="0" presId="urn:microsoft.com/office/officeart/2005/8/layout/default"/>
    <dgm:cxn modelId="{537405E4-8080-49B7-B05D-8F80BDC187CD}" type="presOf" srcId="{13CAD570-490E-49C3-8A6E-F3B526775643}" destId="{A7284276-4E12-423A-855D-64D034942C04}" srcOrd="0" destOrd="0" presId="urn:microsoft.com/office/officeart/2005/8/layout/default"/>
    <dgm:cxn modelId="{DE45FFED-3971-4AA9-A89B-1AE743F94462}" srcId="{87F25FA4-1F7C-4372-BFA5-A57798BE5AB5}" destId="{13CAD570-490E-49C3-8A6E-F3B526775643}" srcOrd="1" destOrd="0" parTransId="{562CA1DC-A921-4B57-AEE8-3BB0A9E52A1F}" sibTransId="{CC610DA5-37E8-44F0-A749-32EC2730D736}"/>
    <dgm:cxn modelId="{4737F2C4-8426-4AD2-80B8-B6E6AC8E4C89}" type="presParOf" srcId="{B813230F-95DC-44E5-9B86-0BA4828BEB6C}" destId="{0AD20A68-B51D-4B07-9783-42AD847C6A6F}" srcOrd="0" destOrd="0" presId="urn:microsoft.com/office/officeart/2005/8/layout/default"/>
    <dgm:cxn modelId="{9E0CD7E9-C3AC-4127-8D01-D8E7B70EDD3F}" type="presParOf" srcId="{B813230F-95DC-44E5-9B86-0BA4828BEB6C}" destId="{CF1CE50F-B6F8-4FDF-A987-F3EE285AC093}" srcOrd="1" destOrd="0" presId="urn:microsoft.com/office/officeart/2005/8/layout/default"/>
    <dgm:cxn modelId="{479CE7F5-E558-430F-AA10-F5CDDAA6FC91}" type="presParOf" srcId="{B813230F-95DC-44E5-9B86-0BA4828BEB6C}" destId="{A7284276-4E12-423A-855D-64D034942C04}" srcOrd="2" destOrd="0" presId="urn:microsoft.com/office/officeart/2005/8/layout/default"/>
    <dgm:cxn modelId="{6F578F73-6319-49FF-A673-B584E275CD46}" type="presParOf" srcId="{B813230F-95DC-44E5-9B86-0BA4828BEB6C}" destId="{D123DBE3-26E9-40BA-95B6-41E4BDB045F1}" srcOrd="3" destOrd="0" presId="urn:microsoft.com/office/officeart/2005/8/layout/default"/>
    <dgm:cxn modelId="{2CD2EFCA-E62A-474A-ABFF-9169A2D88892}" type="presParOf" srcId="{B813230F-95DC-44E5-9B86-0BA4828BEB6C}" destId="{7E12BD7E-08EB-4C79-9D2E-8C3AA0238035}" srcOrd="4" destOrd="0" presId="urn:microsoft.com/office/officeart/2005/8/layout/default"/>
    <dgm:cxn modelId="{D79D4B72-1586-41CB-8E17-5C80DB78D3F8}" type="presParOf" srcId="{B813230F-95DC-44E5-9B86-0BA4828BEB6C}" destId="{BE0240B3-A72E-4815-8F67-F3473000FEC1}" srcOrd="5" destOrd="0" presId="urn:microsoft.com/office/officeart/2005/8/layout/default"/>
    <dgm:cxn modelId="{DDA80F99-9B47-45D4-B501-92C95D28CF25}" type="presParOf" srcId="{B813230F-95DC-44E5-9B86-0BA4828BEB6C}" destId="{EACBEF44-E08E-4BE5-B216-30E9BFB92DEC}" srcOrd="6" destOrd="0" presId="urn:microsoft.com/office/officeart/2005/8/layout/default"/>
    <dgm:cxn modelId="{38015F44-FDAF-4BEE-A34E-1B97D65A2BF1}" type="presParOf" srcId="{B813230F-95DC-44E5-9B86-0BA4828BEB6C}" destId="{1871A0EF-8ED8-46B5-9EAB-01DCC7A1996E}" srcOrd="7" destOrd="0" presId="urn:microsoft.com/office/officeart/2005/8/layout/default"/>
    <dgm:cxn modelId="{D89DD889-2B32-4CA3-9013-AC62F067A81E}" type="presParOf" srcId="{B813230F-95DC-44E5-9B86-0BA4828BEB6C}" destId="{F2342D70-47E9-43B1-BCA4-965EB9913131}" srcOrd="8" destOrd="0" presId="urn:microsoft.com/office/officeart/2005/8/layout/default"/>
    <dgm:cxn modelId="{2CE59CA4-EF4F-4B05-8738-30D555E3DC7D}" type="presParOf" srcId="{B813230F-95DC-44E5-9B86-0BA4828BEB6C}" destId="{3FDE9FF1-8677-44EC-9544-53C901A80C86}" srcOrd="9" destOrd="0" presId="urn:microsoft.com/office/officeart/2005/8/layout/default"/>
    <dgm:cxn modelId="{F32646F4-F0D9-4D99-BC4F-B5A3741507CC}" type="presParOf" srcId="{B813230F-95DC-44E5-9B86-0BA4828BEB6C}" destId="{DCA6110B-4CD0-4162-8C30-4AA0085C338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20A68-B51D-4B07-9783-42AD847C6A6F}">
      <dsp:nvSpPr>
        <dsp:cNvPr id="0" name=""/>
        <dsp:cNvSpPr/>
      </dsp:nvSpPr>
      <dsp:spPr>
        <a:xfrm>
          <a:off x="0" y="191884"/>
          <a:ext cx="3190952" cy="191457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Диспансерное отделение </a:t>
          </a:r>
          <a:r>
            <a:rPr lang="ru-RU" sz="23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псих.больницы</a:t>
          </a:r>
          <a:endParaRPr lang="ru-RU" sz="23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191884"/>
        <a:ext cx="3190952" cy="1914571"/>
      </dsp:txXfrm>
    </dsp:sp>
    <dsp:sp modelId="{A7284276-4E12-423A-855D-64D034942C04}">
      <dsp:nvSpPr>
        <dsp:cNvPr id="0" name=""/>
        <dsp:cNvSpPr/>
      </dsp:nvSpPr>
      <dsp:spPr>
        <a:xfrm>
          <a:off x="3510047" y="191884"/>
          <a:ext cx="3190952" cy="1914571"/>
        </a:xfrm>
        <a:prstGeom prst="rect">
          <a:avLst/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Кризисный центр</a:t>
          </a:r>
        </a:p>
      </dsp:txBody>
      <dsp:txXfrm>
        <a:off x="3510047" y="191884"/>
        <a:ext cx="3190952" cy="1914571"/>
      </dsp:txXfrm>
    </dsp:sp>
    <dsp:sp modelId="{7E12BD7E-08EB-4C79-9D2E-8C3AA0238035}">
      <dsp:nvSpPr>
        <dsp:cNvPr id="0" name=""/>
        <dsp:cNvSpPr/>
      </dsp:nvSpPr>
      <dsp:spPr>
        <a:xfrm>
          <a:off x="7020095" y="191884"/>
          <a:ext cx="3190952" cy="1914571"/>
        </a:xfrm>
        <a:prstGeom prst="rect">
          <a:avLst/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Психиатрические кабинеты городских и районных больниц</a:t>
          </a:r>
        </a:p>
      </dsp:txBody>
      <dsp:txXfrm>
        <a:off x="7020095" y="191884"/>
        <a:ext cx="3190952" cy="1914571"/>
      </dsp:txXfrm>
    </dsp:sp>
    <dsp:sp modelId="{EACBEF44-E08E-4BE5-B216-30E9BFB92DEC}">
      <dsp:nvSpPr>
        <dsp:cNvPr id="0" name=""/>
        <dsp:cNvSpPr/>
      </dsp:nvSpPr>
      <dsp:spPr>
        <a:xfrm>
          <a:off x="0" y="2425551"/>
          <a:ext cx="3190952" cy="1914571"/>
        </a:xfrm>
        <a:prstGeom prst="rect">
          <a:avLst/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Стационар Абакан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i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три общепсихиатрических отделения на 210 коек</a:t>
          </a:r>
        </a:p>
      </dsp:txBody>
      <dsp:txXfrm>
        <a:off x="0" y="2425551"/>
        <a:ext cx="3190952" cy="1914571"/>
      </dsp:txXfrm>
    </dsp:sp>
    <dsp:sp modelId="{F2342D70-47E9-43B1-BCA4-965EB9913131}">
      <dsp:nvSpPr>
        <dsp:cNvPr id="0" name=""/>
        <dsp:cNvSpPr/>
      </dsp:nvSpPr>
      <dsp:spPr>
        <a:xfrm>
          <a:off x="3510047" y="2425551"/>
          <a:ext cx="3190952" cy="1914571"/>
        </a:xfrm>
        <a:prstGeom prst="rect">
          <a:avLst/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Стационар Черногорск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i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общепсихиатрическое отделение, детское отделение. всего 100 коек</a:t>
          </a:r>
        </a:p>
      </dsp:txBody>
      <dsp:txXfrm>
        <a:off x="3510047" y="2425551"/>
        <a:ext cx="3190952" cy="1914571"/>
      </dsp:txXfrm>
    </dsp:sp>
    <dsp:sp modelId="{DCA6110B-4CD0-4162-8C30-4AA0085C338B}">
      <dsp:nvSpPr>
        <dsp:cNvPr id="0" name=""/>
        <dsp:cNvSpPr/>
      </dsp:nvSpPr>
      <dsp:spPr>
        <a:xfrm>
          <a:off x="7020095" y="2425551"/>
          <a:ext cx="3190952" cy="1914571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Стационар спец.типа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i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30 коек</a:t>
          </a:r>
        </a:p>
      </dsp:txBody>
      <dsp:txXfrm>
        <a:off x="7020095" y="2425551"/>
        <a:ext cx="3190952" cy="1914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A48B5-9529-40DA-B6F9-AC215B411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Психиатрическая больница Республики Хакасия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267F5D-5FB0-4602-B74A-DF45FE8610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Особенности работы в период распространения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COVID-19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2020 году</a:t>
            </a:r>
          </a:p>
        </p:txBody>
      </p:sp>
    </p:spTree>
    <p:extLst>
      <p:ext uri="{BB962C8B-B14F-4D97-AF65-F5344CB8AC3E}">
        <p14:creationId xmlns:p14="http://schemas.microsoft.com/office/powerpoint/2010/main" val="1852081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42560-CBF7-442B-8011-B7308936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00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Динамика заболеваемости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COVID-19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пациентов круглосуточного психиатрического стационара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3B2FFC0-2F91-4D1C-A390-40B285B50C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436083"/>
              </p:ext>
            </p:extLst>
          </p:nvPr>
        </p:nvGraphicFramePr>
        <p:xfrm>
          <a:off x="677862" y="2419350"/>
          <a:ext cx="10580687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693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A4439-E6D9-4664-BD05-47996D74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Загруженность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COVID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-19 - психо отделения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160437B-4273-41E8-8FD0-14DDCEEFD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912875"/>
              </p:ext>
            </p:extLst>
          </p:nvPr>
        </p:nvGraphicFramePr>
        <p:xfrm>
          <a:off x="314325" y="2160588"/>
          <a:ext cx="9610725" cy="420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177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107E6-AEE5-4703-96A5-649D8498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86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028EAB46-D987-43E2-9B8A-200B9E624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617" y="738231"/>
            <a:ext cx="11358693" cy="5905849"/>
          </a:xfrm>
        </p:spPr>
      </p:pic>
    </p:spTree>
    <p:extLst>
      <p:ext uri="{BB962C8B-B14F-4D97-AF65-F5344CB8AC3E}">
        <p14:creationId xmlns:p14="http://schemas.microsoft.com/office/powerpoint/2010/main" val="349132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8930D-2F18-4894-82DB-3A7B9D5D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361"/>
          </a:xfrm>
        </p:spPr>
        <p:txBody>
          <a:bodyPr/>
          <a:lstStyle/>
          <a:p>
            <a:r>
              <a:rPr lang="ru-RU" dirty="0"/>
              <a:t>Структура психиатрической службы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B3F78FA-620C-4FD5-8C1B-28DF4EF12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209147"/>
              </p:ext>
            </p:extLst>
          </p:nvPr>
        </p:nvGraphicFramePr>
        <p:xfrm>
          <a:off x="677862" y="1510018"/>
          <a:ext cx="10211048" cy="453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18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51A6-7F3F-4B96-A319-438C9805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352616" cy="10477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Быстро созданные шлюзы из деревянных брусков, полиэтилена и скотча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AE86669-9DCD-436B-B1EA-A04A4EE33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724025"/>
            <a:ext cx="723794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6F43C-B6F2-4CF1-868B-CCEB88AD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400241" cy="1181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Позже переделанные шлюзы из пластиковых конструкций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816B5B-C422-4A32-BD5E-50B19AABF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50" y="1790700"/>
            <a:ext cx="8077199" cy="4829175"/>
          </a:xfrm>
        </p:spPr>
      </p:pic>
    </p:spTree>
    <p:extLst>
      <p:ext uri="{BB962C8B-B14F-4D97-AF65-F5344CB8AC3E}">
        <p14:creationId xmlns:p14="http://schemas.microsoft.com/office/powerpoint/2010/main" val="82533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53AA8-D652-4D3C-9AB8-C63FEBEF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018366" cy="16954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COVID-19 –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психо отделении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8A8B935-329E-48BE-9394-9B652CE66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351" y="142875"/>
            <a:ext cx="5162550" cy="6553200"/>
          </a:xfrm>
        </p:spPr>
      </p:pic>
    </p:spTree>
    <p:extLst>
      <p:ext uri="{BB962C8B-B14F-4D97-AF65-F5344CB8AC3E}">
        <p14:creationId xmlns:p14="http://schemas.microsoft.com/office/powerpoint/2010/main" val="361540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7D591-211E-4F35-B5BF-6CC047E0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332566" cy="18097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COVID-19 –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психо отделении</a:t>
            </a:r>
            <a:r>
              <a:rPr lang="ru-RU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B9EA46-FA5F-4347-9FD2-E9F184633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50" y="261937"/>
            <a:ext cx="5067299" cy="6334125"/>
          </a:xfrm>
        </p:spPr>
      </p:pic>
    </p:spTree>
    <p:extLst>
      <p:ext uri="{BB962C8B-B14F-4D97-AF65-F5344CB8AC3E}">
        <p14:creationId xmlns:p14="http://schemas.microsoft.com/office/powerpoint/2010/main" val="316294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85D1E-B6A4-43C0-8749-1AF2D48B0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2599266" cy="2409825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COVID-19 –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психо отделении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FB0B0C-2AA5-42AA-9E31-96637BB71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1927" y="285751"/>
            <a:ext cx="4759623" cy="6296024"/>
          </a:xfrm>
        </p:spPr>
      </p:pic>
    </p:spTree>
    <p:extLst>
      <p:ext uri="{BB962C8B-B14F-4D97-AF65-F5344CB8AC3E}">
        <p14:creationId xmlns:p14="http://schemas.microsoft.com/office/powerpoint/2010/main" val="178121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01465-6FEA-4955-A185-3150A36F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532591" cy="1828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COVID-19 –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психо отделении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CB59E5-25F6-46FD-B289-849ED2745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0051" y="247650"/>
            <a:ext cx="4638674" cy="6362700"/>
          </a:xfrm>
        </p:spPr>
      </p:pic>
    </p:spTree>
    <p:extLst>
      <p:ext uri="{BB962C8B-B14F-4D97-AF65-F5344CB8AC3E}">
        <p14:creationId xmlns:p14="http://schemas.microsoft.com/office/powerpoint/2010/main" val="373965012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108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Аспект</vt:lpstr>
      <vt:lpstr>Психиатрическая больница Республики Хакасия</vt:lpstr>
      <vt:lpstr>Презентация PowerPoint</vt:lpstr>
      <vt:lpstr>Структура психиатрической службы</vt:lpstr>
      <vt:lpstr> Быстро созданные шлюзы из деревянных брусков, полиэтилена и скотча</vt:lpstr>
      <vt:lpstr>Позже переделанные шлюзы из пластиковых конструкций</vt:lpstr>
      <vt:lpstr>В COVID-19 – психо отделении</vt:lpstr>
      <vt:lpstr>В COVID-19 – психо отделении </vt:lpstr>
      <vt:lpstr>В COVID-19 – психо отделении</vt:lpstr>
      <vt:lpstr>В COVID-19 – психо отделении</vt:lpstr>
      <vt:lpstr>Динамика заболеваемости COVID-19 пациентов круглосуточного психиатрического стационара</vt:lpstr>
      <vt:lpstr>Загруженность  COVID-19 - психо отделения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Психиатрическая больница Республики Хакасия</dc:title>
  <dc:creator>Пользователь</dc:creator>
  <cp:lastModifiedBy>Пользователь</cp:lastModifiedBy>
  <cp:revision>6</cp:revision>
  <dcterms:created xsi:type="dcterms:W3CDTF">2020-12-15T04:21:44Z</dcterms:created>
  <dcterms:modified xsi:type="dcterms:W3CDTF">2020-12-15T05:38:31Z</dcterms:modified>
</cp:coreProperties>
</file>