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56" r:id="rId4"/>
    <p:sldId id="280" r:id="rId5"/>
    <p:sldId id="283" r:id="rId6"/>
    <p:sldId id="281" r:id="rId7"/>
    <p:sldId id="285" r:id="rId8"/>
    <p:sldId id="284" r:id="rId9"/>
    <p:sldId id="286" r:id="rId10"/>
    <p:sldId id="289" r:id="rId11"/>
    <p:sldId id="288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6058"/>
    <a:srgbClr val="4B774D"/>
    <a:srgbClr val="D1E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45" autoAdjust="0"/>
  </p:normalViewPr>
  <p:slideViewPr>
    <p:cSldViewPr>
      <p:cViewPr>
        <p:scale>
          <a:sx n="70" d="100"/>
          <a:sy n="70" d="100"/>
        </p:scale>
        <p:origin x="-1080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339933"/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rgbClr val="339933"/>
              </a:solidFill>
              <a:ln>
                <a:solidFill>
                  <a:schemeClr val="accent1"/>
                </a:solidFill>
              </a:ln>
            </c:spPr>
          </c:dPt>
          <c:dPt>
            <c:idx val="17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2B6058"/>
                        </a:solidFill>
                      </a:rPr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rgbClr val="2B6058"/>
                        </a:solidFill>
                      </a:rPr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2B6058"/>
                        </a:solidFill>
                      </a:defRPr>
                    </a:pPr>
                    <a:r>
                      <a:rPr lang="en-US" b="1">
                        <a:solidFill>
                          <a:srgbClr val="2B6058"/>
                        </a:solidFill>
                      </a:rPr>
                      <a:t>15</a:t>
                    </a:r>
                    <a:endParaRPr lang="en-US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2B6058"/>
                        </a:solidFill>
                      </a:defRPr>
                    </a:pPr>
                    <a:r>
                      <a:rPr lang="en-US" b="1" dirty="0" smtClean="0">
                        <a:solidFill>
                          <a:srgbClr val="2B6058"/>
                        </a:solidFill>
                      </a:rPr>
                      <a:t>1</a:t>
                    </a:r>
                    <a:r>
                      <a:rPr lang="ru-RU" b="1" dirty="0" smtClean="0">
                        <a:solidFill>
                          <a:srgbClr val="2B6058"/>
                        </a:solidFill>
                      </a:rPr>
                      <a:t>70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2B6058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Лист1!$A$2:$A$19</c:f>
              <c:strCache>
                <c:ptCount val="18"/>
                <c:pt idx="0">
                  <c:v>Кигинское ПО</c:v>
                </c:pt>
                <c:pt idx="1">
                  <c:v>ПО г.Кумертау</c:v>
                </c:pt>
                <c:pt idx="2">
                  <c:v>ПО Чишминского р-на</c:v>
                </c:pt>
                <c:pt idx="3">
                  <c:v>ПО Мелеузовского р-на</c:v>
                </c:pt>
                <c:pt idx="4">
                  <c:v>ПО Туймазинского р-на</c:v>
                </c:pt>
                <c:pt idx="5">
                  <c:v> ПО Учалинского р-на</c:v>
                </c:pt>
                <c:pt idx="6">
                  <c:v>ПО г.Октябрьский</c:v>
                </c:pt>
                <c:pt idx="7">
                  <c:v>ПО Белебеевского р-на</c:v>
                </c:pt>
                <c:pt idx="8">
                  <c:v>ПО Бирского р-на</c:v>
                </c:pt>
                <c:pt idx="9">
                  <c:v>Дюртюлинское ПО</c:v>
                </c:pt>
                <c:pt idx="10">
                  <c:v>Ишимбайское ПО</c:v>
                </c:pt>
                <c:pt idx="11">
                  <c:v>ПО БРКБ</c:v>
                </c:pt>
                <c:pt idx="12">
                  <c:v>ПО г.Сибай</c:v>
                </c:pt>
                <c:pt idx="13">
                  <c:v>ПО г. Салават</c:v>
                </c:pt>
                <c:pt idx="14">
                  <c:v>ПО г.Нефтекамска</c:v>
                </c:pt>
                <c:pt idx="15">
                  <c:v>Стерлитамакская ПБ </c:v>
                </c:pt>
                <c:pt idx="16">
                  <c:v>ГБУЗ РБ РКПБ</c:v>
                </c:pt>
                <c:pt idx="17">
                  <c:v>Всего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0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15</c:v>
                </c:pt>
                <c:pt idx="9">
                  <c:v>15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20</c:v>
                </c:pt>
                <c:pt idx="14">
                  <c:v>25</c:v>
                </c:pt>
                <c:pt idx="15">
                  <c:v>65</c:v>
                </c:pt>
                <c:pt idx="16">
                  <c:v>170</c:v>
                </c:pt>
                <c:pt idx="17">
                  <c:v>460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axId val="23397120"/>
        <c:axId val="23398656"/>
      </c:barChart>
      <c:catAx>
        <c:axId val="233971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2B6058"/>
                </a:solidFill>
              </a:defRPr>
            </a:pPr>
            <a:endParaRPr lang="ru-RU"/>
          </a:p>
        </c:txPr>
        <c:crossAx val="23398656"/>
        <c:crosses val="autoZero"/>
        <c:auto val="1"/>
        <c:lblAlgn val="ctr"/>
        <c:lblOffset val="100"/>
        <c:noMultiLvlLbl val="0"/>
      </c:catAx>
      <c:valAx>
        <c:axId val="233986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23397120"/>
        <c:crosses val="autoZero"/>
        <c:crossBetween val="between"/>
        <c:majorUnit val="20"/>
        <c:minorUnit val="20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>
          <a:solidFill>
            <a:schemeClr val="tx1"/>
          </a:solidFill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55E66-EA99-4D17-8329-DDD521BC1471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7FF22-E34F-4B7F-B08C-FDC05AA96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80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4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05547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61102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16656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72210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F7A20C9E-1259-4B0B-80EF-3AE9C85136F5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</a:t>
            </a:fld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3" name="Text Box 1"/>
          <p:cNvSpPr txBox="1">
            <a:spLocks noChangeArrowheads="1"/>
          </p:cNvSpPr>
          <p:nvPr/>
        </p:nvSpPr>
        <p:spPr bwMode="auto">
          <a:xfrm>
            <a:off x="3890174" y="8686368"/>
            <a:ext cx="2923750" cy="41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AA711B8E-2D32-4A8F-BC98-FD9771880E06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2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4" name="Text Box 2"/>
          <p:cNvSpPr txBox="1">
            <a:spLocks noChangeArrowheads="1"/>
          </p:cNvSpPr>
          <p:nvPr/>
        </p:nvSpPr>
        <p:spPr bwMode="auto">
          <a:xfrm>
            <a:off x="3890179" y="8687822"/>
            <a:ext cx="2930279" cy="4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2D9D23B7-21BF-41AB-A544-8BE6FDA3B94D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2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5" name="Text Box 3"/>
          <p:cNvSpPr txBox="1">
            <a:spLocks noChangeArrowheads="1"/>
          </p:cNvSpPr>
          <p:nvPr/>
        </p:nvSpPr>
        <p:spPr bwMode="auto">
          <a:xfrm>
            <a:off x="3890177" y="8687827"/>
            <a:ext cx="2948238" cy="43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503DD62A-8005-4704-B920-3EBCE2E44BDB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2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6" name="Text Box 4"/>
          <p:cNvSpPr txBox="1">
            <a:spLocks noChangeArrowheads="1"/>
          </p:cNvSpPr>
          <p:nvPr/>
        </p:nvSpPr>
        <p:spPr bwMode="auto">
          <a:xfrm>
            <a:off x="3890174" y="8687830"/>
            <a:ext cx="2949869" cy="43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F26A2AF0-0BE4-4203-BED5-602B3FBB9DDD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2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7" name="Text Box 5"/>
          <p:cNvSpPr txBox="1">
            <a:spLocks noChangeArrowheads="1"/>
          </p:cNvSpPr>
          <p:nvPr/>
        </p:nvSpPr>
        <p:spPr bwMode="auto">
          <a:xfrm>
            <a:off x="3890181" y="8687826"/>
            <a:ext cx="2954768" cy="44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C51C6663-2538-45B4-8B37-C3E5160A0AA9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2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8" name="Text Box 6"/>
          <p:cNvSpPr txBox="1">
            <a:spLocks noChangeArrowheads="1"/>
          </p:cNvSpPr>
          <p:nvPr/>
        </p:nvSpPr>
        <p:spPr bwMode="auto">
          <a:xfrm>
            <a:off x="3890174" y="8689292"/>
            <a:ext cx="2971092" cy="4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7A6E80A2-3479-49C1-AAA8-C835535157B3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2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9" name="Text Box 7"/>
          <p:cNvSpPr txBox="1">
            <a:spLocks noChangeArrowheads="1"/>
          </p:cNvSpPr>
          <p:nvPr/>
        </p:nvSpPr>
        <p:spPr bwMode="auto">
          <a:xfrm>
            <a:off x="925614" y="685737"/>
            <a:ext cx="5011679" cy="34286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120" tIns="45560" rIns="91120" bIns="45560" anchor="ctr"/>
          <a:lstStyle/>
          <a:p>
            <a:pPr defTabSz="4476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1900" dirty="0">
              <a:solidFill>
                <a:srgbClr val="FFFFFF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68970" name="Rectangle 8"/>
          <p:cNvSpPr>
            <a:spLocks noGrp="1" noChangeArrowheads="1"/>
          </p:cNvSpPr>
          <p:nvPr>
            <p:ph type="body"/>
          </p:nvPr>
        </p:nvSpPr>
        <p:spPr>
          <a:xfrm>
            <a:off x="685638" y="4342452"/>
            <a:ext cx="5439384" cy="40719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49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4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05547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61102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16656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72210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F7A20C9E-1259-4B0B-80EF-3AE9C85136F5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12</a:t>
            </a:fld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3" name="Text Box 1"/>
          <p:cNvSpPr txBox="1">
            <a:spLocks noChangeArrowheads="1"/>
          </p:cNvSpPr>
          <p:nvPr/>
        </p:nvSpPr>
        <p:spPr bwMode="auto">
          <a:xfrm>
            <a:off x="3890174" y="8686368"/>
            <a:ext cx="2923750" cy="41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AA711B8E-2D32-4A8F-BC98-FD9771880E06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12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4" name="Text Box 2"/>
          <p:cNvSpPr txBox="1">
            <a:spLocks noChangeArrowheads="1"/>
          </p:cNvSpPr>
          <p:nvPr/>
        </p:nvSpPr>
        <p:spPr bwMode="auto">
          <a:xfrm>
            <a:off x="3890179" y="8687822"/>
            <a:ext cx="2930279" cy="4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2D9D23B7-21BF-41AB-A544-8BE6FDA3B94D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12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5" name="Text Box 3"/>
          <p:cNvSpPr txBox="1">
            <a:spLocks noChangeArrowheads="1"/>
          </p:cNvSpPr>
          <p:nvPr/>
        </p:nvSpPr>
        <p:spPr bwMode="auto">
          <a:xfrm>
            <a:off x="3890177" y="8687827"/>
            <a:ext cx="2948238" cy="43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503DD62A-8005-4704-B920-3EBCE2E44BDB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12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6" name="Text Box 4"/>
          <p:cNvSpPr txBox="1">
            <a:spLocks noChangeArrowheads="1"/>
          </p:cNvSpPr>
          <p:nvPr/>
        </p:nvSpPr>
        <p:spPr bwMode="auto">
          <a:xfrm>
            <a:off x="3890174" y="8687830"/>
            <a:ext cx="2949869" cy="43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F26A2AF0-0BE4-4203-BED5-602B3FBB9DDD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12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7" name="Text Box 5"/>
          <p:cNvSpPr txBox="1">
            <a:spLocks noChangeArrowheads="1"/>
          </p:cNvSpPr>
          <p:nvPr/>
        </p:nvSpPr>
        <p:spPr bwMode="auto">
          <a:xfrm>
            <a:off x="3890181" y="8687826"/>
            <a:ext cx="2954768" cy="44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C51C6663-2538-45B4-8B37-C3E5160A0AA9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12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8" name="Text Box 6"/>
          <p:cNvSpPr txBox="1">
            <a:spLocks noChangeArrowheads="1"/>
          </p:cNvSpPr>
          <p:nvPr/>
        </p:nvSpPr>
        <p:spPr bwMode="auto">
          <a:xfrm>
            <a:off x="3890174" y="8689292"/>
            <a:ext cx="2971092" cy="4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7A6E80A2-3479-49C1-AAA8-C835535157B3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12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9" name="Text Box 7"/>
          <p:cNvSpPr txBox="1">
            <a:spLocks noChangeArrowheads="1"/>
          </p:cNvSpPr>
          <p:nvPr/>
        </p:nvSpPr>
        <p:spPr bwMode="auto">
          <a:xfrm>
            <a:off x="925614" y="685737"/>
            <a:ext cx="5011679" cy="34286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120" tIns="45560" rIns="91120" bIns="45560" anchor="ctr"/>
          <a:lstStyle/>
          <a:p>
            <a:pPr defTabSz="4476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1900" dirty="0">
              <a:solidFill>
                <a:srgbClr val="FFFFFF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68970" name="Rectangle 8"/>
          <p:cNvSpPr>
            <a:spLocks noGrp="1" noChangeArrowheads="1"/>
          </p:cNvSpPr>
          <p:nvPr>
            <p:ph type="body"/>
          </p:nvPr>
        </p:nvSpPr>
        <p:spPr>
          <a:xfrm>
            <a:off x="685638" y="4342452"/>
            <a:ext cx="5439384" cy="40719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49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4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05547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61102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16656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72210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F7A20C9E-1259-4B0B-80EF-3AE9C85136F5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13</a:t>
            </a:fld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3" name="Text Box 1"/>
          <p:cNvSpPr txBox="1">
            <a:spLocks noChangeArrowheads="1"/>
          </p:cNvSpPr>
          <p:nvPr/>
        </p:nvSpPr>
        <p:spPr bwMode="auto">
          <a:xfrm>
            <a:off x="3890174" y="8686368"/>
            <a:ext cx="2923750" cy="41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AA711B8E-2D32-4A8F-BC98-FD9771880E06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13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4" name="Text Box 2"/>
          <p:cNvSpPr txBox="1">
            <a:spLocks noChangeArrowheads="1"/>
          </p:cNvSpPr>
          <p:nvPr/>
        </p:nvSpPr>
        <p:spPr bwMode="auto">
          <a:xfrm>
            <a:off x="3890179" y="8687822"/>
            <a:ext cx="2930279" cy="4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2D9D23B7-21BF-41AB-A544-8BE6FDA3B94D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13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5" name="Text Box 3"/>
          <p:cNvSpPr txBox="1">
            <a:spLocks noChangeArrowheads="1"/>
          </p:cNvSpPr>
          <p:nvPr/>
        </p:nvSpPr>
        <p:spPr bwMode="auto">
          <a:xfrm>
            <a:off x="3890177" y="8687827"/>
            <a:ext cx="2948238" cy="43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503DD62A-8005-4704-B920-3EBCE2E44BDB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13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6" name="Text Box 4"/>
          <p:cNvSpPr txBox="1">
            <a:spLocks noChangeArrowheads="1"/>
          </p:cNvSpPr>
          <p:nvPr/>
        </p:nvSpPr>
        <p:spPr bwMode="auto">
          <a:xfrm>
            <a:off x="3890174" y="8687830"/>
            <a:ext cx="2949869" cy="43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F26A2AF0-0BE4-4203-BED5-602B3FBB9DDD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13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7" name="Text Box 5"/>
          <p:cNvSpPr txBox="1">
            <a:spLocks noChangeArrowheads="1"/>
          </p:cNvSpPr>
          <p:nvPr/>
        </p:nvSpPr>
        <p:spPr bwMode="auto">
          <a:xfrm>
            <a:off x="3890181" y="8687826"/>
            <a:ext cx="2954768" cy="44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C51C6663-2538-45B4-8B37-C3E5160A0AA9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13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8" name="Text Box 6"/>
          <p:cNvSpPr txBox="1">
            <a:spLocks noChangeArrowheads="1"/>
          </p:cNvSpPr>
          <p:nvPr/>
        </p:nvSpPr>
        <p:spPr bwMode="auto">
          <a:xfrm>
            <a:off x="3890174" y="8689292"/>
            <a:ext cx="2971092" cy="4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7A6E80A2-3479-49C1-AAA8-C835535157B3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13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9" name="Text Box 7"/>
          <p:cNvSpPr txBox="1">
            <a:spLocks noChangeArrowheads="1"/>
          </p:cNvSpPr>
          <p:nvPr/>
        </p:nvSpPr>
        <p:spPr bwMode="auto">
          <a:xfrm>
            <a:off x="925614" y="685737"/>
            <a:ext cx="5011679" cy="34286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120" tIns="45560" rIns="91120" bIns="45560" anchor="ctr"/>
          <a:lstStyle/>
          <a:p>
            <a:pPr defTabSz="4476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1900" dirty="0">
              <a:solidFill>
                <a:srgbClr val="FFFFFF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68970" name="Rectangle 8"/>
          <p:cNvSpPr>
            <a:spLocks noGrp="1" noChangeArrowheads="1"/>
          </p:cNvSpPr>
          <p:nvPr>
            <p:ph type="body"/>
          </p:nvPr>
        </p:nvSpPr>
        <p:spPr>
          <a:xfrm>
            <a:off x="685638" y="4342452"/>
            <a:ext cx="5439384" cy="40719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49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4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05547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61102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16656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72210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F7A20C9E-1259-4B0B-80EF-3AE9C85136F5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14</a:t>
            </a:fld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3" name="Text Box 1"/>
          <p:cNvSpPr txBox="1">
            <a:spLocks noChangeArrowheads="1"/>
          </p:cNvSpPr>
          <p:nvPr/>
        </p:nvSpPr>
        <p:spPr bwMode="auto">
          <a:xfrm>
            <a:off x="3890174" y="8686368"/>
            <a:ext cx="2923750" cy="41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AA711B8E-2D32-4A8F-BC98-FD9771880E06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14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4" name="Text Box 2"/>
          <p:cNvSpPr txBox="1">
            <a:spLocks noChangeArrowheads="1"/>
          </p:cNvSpPr>
          <p:nvPr/>
        </p:nvSpPr>
        <p:spPr bwMode="auto">
          <a:xfrm>
            <a:off x="3890179" y="8687822"/>
            <a:ext cx="2930279" cy="4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2D9D23B7-21BF-41AB-A544-8BE6FDA3B94D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14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5" name="Text Box 3"/>
          <p:cNvSpPr txBox="1">
            <a:spLocks noChangeArrowheads="1"/>
          </p:cNvSpPr>
          <p:nvPr/>
        </p:nvSpPr>
        <p:spPr bwMode="auto">
          <a:xfrm>
            <a:off x="3890177" y="8687827"/>
            <a:ext cx="2948238" cy="43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503DD62A-8005-4704-B920-3EBCE2E44BDB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14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6" name="Text Box 4"/>
          <p:cNvSpPr txBox="1">
            <a:spLocks noChangeArrowheads="1"/>
          </p:cNvSpPr>
          <p:nvPr/>
        </p:nvSpPr>
        <p:spPr bwMode="auto">
          <a:xfrm>
            <a:off x="3890174" y="8687830"/>
            <a:ext cx="2949869" cy="43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F26A2AF0-0BE4-4203-BED5-602B3FBB9DDD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14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7" name="Text Box 5"/>
          <p:cNvSpPr txBox="1">
            <a:spLocks noChangeArrowheads="1"/>
          </p:cNvSpPr>
          <p:nvPr/>
        </p:nvSpPr>
        <p:spPr bwMode="auto">
          <a:xfrm>
            <a:off x="3890181" y="8687826"/>
            <a:ext cx="2954768" cy="44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C51C6663-2538-45B4-8B37-C3E5160A0AA9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14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8" name="Text Box 6"/>
          <p:cNvSpPr txBox="1">
            <a:spLocks noChangeArrowheads="1"/>
          </p:cNvSpPr>
          <p:nvPr/>
        </p:nvSpPr>
        <p:spPr bwMode="auto">
          <a:xfrm>
            <a:off x="3890174" y="8689292"/>
            <a:ext cx="2971092" cy="4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7A6E80A2-3479-49C1-AAA8-C835535157B3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14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9" name="Text Box 7"/>
          <p:cNvSpPr txBox="1">
            <a:spLocks noChangeArrowheads="1"/>
          </p:cNvSpPr>
          <p:nvPr/>
        </p:nvSpPr>
        <p:spPr bwMode="auto">
          <a:xfrm>
            <a:off x="925614" y="685737"/>
            <a:ext cx="5011679" cy="34286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120" tIns="45560" rIns="91120" bIns="45560" anchor="ctr"/>
          <a:lstStyle/>
          <a:p>
            <a:pPr defTabSz="4476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1900" dirty="0">
              <a:solidFill>
                <a:srgbClr val="FFFFFF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68970" name="Rectangle 8"/>
          <p:cNvSpPr>
            <a:spLocks noGrp="1" noChangeArrowheads="1"/>
          </p:cNvSpPr>
          <p:nvPr>
            <p:ph type="body"/>
          </p:nvPr>
        </p:nvSpPr>
        <p:spPr>
          <a:xfrm>
            <a:off x="685638" y="4342452"/>
            <a:ext cx="5439384" cy="40719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49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4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05547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61102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16656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72210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F7A20C9E-1259-4B0B-80EF-3AE9C85136F5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15</a:t>
            </a:fld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3" name="Text Box 1"/>
          <p:cNvSpPr txBox="1">
            <a:spLocks noChangeArrowheads="1"/>
          </p:cNvSpPr>
          <p:nvPr/>
        </p:nvSpPr>
        <p:spPr bwMode="auto">
          <a:xfrm>
            <a:off x="3890174" y="8686368"/>
            <a:ext cx="2923750" cy="41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AA711B8E-2D32-4A8F-BC98-FD9771880E06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15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4" name="Text Box 2"/>
          <p:cNvSpPr txBox="1">
            <a:spLocks noChangeArrowheads="1"/>
          </p:cNvSpPr>
          <p:nvPr/>
        </p:nvSpPr>
        <p:spPr bwMode="auto">
          <a:xfrm>
            <a:off x="3890179" y="8687822"/>
            <a:ext cx="2930279" cy="4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2D9D23B7-21BF-41AB-A544-8BE6FDA3B94D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15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5" name="Text Box 3"/>
          <p:cNvSpPr txBox="1">
            <a:spLocks noChangeArrowheads="1"/>
          </p:cNvSpPr>
          <p:nvPr/>
        </p:nvSpPr>
        <p:spPr bwMode="auto">
          <a:xfrm>
            <a:off x="3890177" y="8687827"/>
            <a:ext cx="2948238" cy="43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503DD62A-8005-4704-B920-3EBCE2E44BDB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15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6" name="Text Box 4"/>
          <p:cNvSpPr txBox="1">
            <a:spLocks noChangeArrowheads="1"/>
          </p:cNvSpPr>
          <p:nvPr/>
        </p:nvSpPr>
        <p:spPr bwMode="auto">
          <a:xfrm>
            <a:off x="3890174" y="8687830"/>
            <a:ext cx="2949869" cy="43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F26A2AF0-0BE4-4203-BED5-602B3FBB9DDD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15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7" name="Text Box 5"/>
          <p:cNvSpPr txBox="1">
            <a:spLocks noChangeArrowheads="1"/>
          </p:cNvSpPr>
          <p:nvPr/>
        </p:nvSpPr>
        <p:spPr bwMode="auto">
          <a:xfrm>
            <a:off x="3890181" y="8687826"/>
            <a:ext cx="2954768" cy="44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C51C6663-2538-45B4-8B37-C3E5160A0AA9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15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8" name="Text Box 6"/>
          <p:cNvSpPr txBox="1">
            <a:spLocks noChangeArrowheads="1"/>
          </p:cNvSpPr>
          <p:nvPr/>
        </p:nvSpPr>
        <p:spPr bwMode="auto">
          <a:xfrm>
            <a:off x="3890174" y="8689292"/>
            <a:ext cx="2971092" cy="4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7A6E80A2-3479-49C1-AAA8-C835535157B3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15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9" name="Text Box 7"/>
          <p:cNvSpPr txBox="1">
            <a:spLocks noChangeArrowheads="1"/>
          </p:cNvSpPr>
          <p:nvPr/>
        </p:nvSpPr>
        <p:spPr bwMode="auto">
          <a:xfrm>
            <a:off x="925614" y="685737"/>
            <a:ext cx="5011679" cy="34286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120" tIns="45560" rIns="91120" bIns="45560" anchor="ctr"/>
          <a:lstStyle/>
          <a:p>
            <a:pPr defTabSz="4476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1900" dirty="0">
              <a:solidFill>
                <a:srgbClr val="FFFFFF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68970" name="Rectangle 8"/>
          <p:cNvSpPr>
            <a:spLocks noGrp="1" noChangeArrowheads="1"/>
          </p:cNvSpPr>
          <p:nvPr>
            <p:ph type="body"/>
          </p:nvPr>
        </p:nvSpPr>
        <p:spPr>
          <a:xfrm>
            <a:off x="685638" y="4342452"/>
            <a:ext cx="5439384" cy="40719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49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4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05547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61102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16656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72210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F7A20C9E-1259-4B0B-80EF-3AE9C85136F5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16</a:t>
            </a:fld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3" name="Text Box 1"/>
          <p:cNvSpPr txBox="1">
            <a:spLocks noChangeArrowheads="1"/>
          </p:cNvSpPr>
          <p:nvPr/>
        </p:nvSpPr>
        <p:spPr bwMode="auto">
          <a:xfrm>
            <a:off x="3890174" y="8686368"/>
            <a:ext cx="2923750" cy="41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AA711B8E-2D32-4A8F-BC98-FD9771880E06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16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4" name="Text Box 2"/>
          <p:cNvSpPr txBox="1">
            <a:spLocks noChangeArrowheads="1"/>
          </p:cNvSpPr>
          <p:nvPr/>
        </p:nvSpPr>
        <p:spPr bwMode="auto">
          <a:xfrm>
            <a:off x="3890179" y="8687822"/>
            <a:ext cx="2930279" cy="4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2D9D23B7-21BF-41AB-A544-8BE6FDA3B94D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16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5" name="Text Box 3"/>
          <p:cNvSpPr txBox="1">
            <a:spLocks noChangeArrowheads="1"/>
          </p:cNvSpPr>
          <p:nvPr/>
        </p:nvSpPr>
        <p:spPr bwMode="auto">
          <a:xfrm>
            <a:off x="3890177" y="8687827"/>
            <a:ext cx="2948238" cy="43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503DD62A-8005-4704-B920-3EBCE2E44BDB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16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6" name="Text Box 4"/>
          <p:cNvSpPr txBox="1">
            <a:spLocks noChangeArrowheads="1"/>
          </p:cNvSpPr>
          <p:nvPr/>
        </p:nvSpPr>
        <p:spPr bwMode="auto">
          <a:xfrm>
            <a:off x="3890174" y="8687830"/>
            <a:ext cx="2949869" cy="43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F26A2AF0-0BE4-4203-BED5-602B3FBB9DDD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16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7" name="Text Box 5"/>
          <p:cNvSpPr txBox="1">
            <a:spLocks noChangeArrowheads="1"/>
          </p:cNvSpPr>
          <p:nvPr/>
        </p:nvSpPr>
        <p:spPr bwMode="auto">
          <a:xfrm>
            <a:off x="3890181" y="8687826"/>
            <a:ext cx="2954768" cy="44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C51C6663-2538-45B4-8B37-C3E5160A0AA9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16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8" name="Text Box 6"/>
          <p:cNvSpPr txBox="1">
            <a:spLocks noChangeArrowheads="1"/>
          </p:cNvSpPr>
          <p:nvPr/>
        </p:nvSpPr>
        <p:spPr bwMode="auto">
          <a:xfrm>
            <a:off x="3890174" y="8689292"/>
            <a:ext cx="2971092" cy="4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7A6E80A2-3479-49C1-AAA8-C835535157B3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16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9" name="Text Box 7"/>
          <p:cNvSpPr txBox="1">
            <a:spLocks noChangeArrowheads="1"/>
          </p:cNvSpPr>
          <p:nvPr/>
        </p:nvSpPr>
        <p:spPr bwMode="auto">
          <a:xfrm>
            <a:off x="925614" y="685737"/>
            <a:ext cx="5011679" cy="34286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120" tIns="45560" rIns="91120" bIns="45560" anchor="ctr"/>
          <a:lstStyle/>
          <a:p>
            <a:pPr defTabSz="4476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1900" dirty="0">
              <a:solidFill>
                <a:srgbClr val="FFFFFF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68970" name="Rectangle 8"/>
          <p:cNvSpPr>
            <a:spLocks noGrp="1" noChangeArrowheads="1"/>
          </p:cNvSpPr>
          <p:nvPr>
            <p:ph type="body"/>
          </p:nvPr>
        </p:nvSpPr>
        <p:spPr>
          <a:xfrm>
            <a:off x="685638" y="4342452"/>
            <a:ext cx="5439384" cy="40719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49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4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05547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61102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16656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72210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F7A20C9E-1259-4B0B-80EF-3AE9C85136F5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17</a:t>
            </a:fld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3" name="Text Box 1"/>
          <p:cNvSpPr txBox="1">
            <a:spLocks noChangeArrowheads="1"/>
          </p:cNvSpPr>
          <p:nvPr/>
        </p:nvSpPr>
        <p:spPr bwMode="auto">
          <a:xfrm>
            <a:off x="3890174" y="8686368"/>
            <a:ext cx="2923750" cy="41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AA711B8E-2D32-4A8F-BC98-FD9771880E06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17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4" name="Text Box 2"/>
          <p:cNvSpPr txBox="1">
            <a:spLocks noChangeArrowheads="1"/>
          </p:cNvSpPr>
          <p:nvPr/>
        </p:nvSpPr>
        <p:spPr bwMode="auto">
          <a:xfrm>
            <a:off x="3890179" y="8687822"/>
            <a:ext cx="2930279" cy="4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2D9D23B7-21BF-41AB-A544-8BE6FDA3B94D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17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5" name="Text Box 3"/>
          <p:cNvSpPr txBox="1">
            <a:spLocks noChangeArrowheads="1"/>
          </p:cNvSpPr>
          <p:nvPr/>
        </p:nvSpPr>
        <p:spPr bwMode="auto">
          <a:xfrm>
            <a:off x="3890177" y="8687827"/>
            <a:ext cx="2948238" cy="43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503DD62A-8005-4704-B920-3EBCE2E44BDB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17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6" name="Text Box 4"/>
          <p:cNvSpPr txBox="1">
            <a:spLocks noChangeArrowheads="1"/>
          </p:cNvSpPr>
          <p:nvPr/>
        </p:nvSpPr>
        <p:spPr bwMode="auto">
          <a:xfrm>
            <a:off x="3890174" y="8687830"/>
            <a:ext cx="2949869" cy="43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F26A2AF0-0BE4-4203-BED5-602B3FBB9DDD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17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7" name="Text Box 5"/>
          <p:cNvSpPr txBox="1">
            <a:spLocks noChangeArrowheads="1"/>
          </p:cNvSpPr>
          <p:nvPr/>
        </p:nvSpPr>
        <p:spPr bwMode="auto">
          <a:xfrm>
            <a:off x="3890181" y="8687826"/>
            <a:ext cx="2954768" cy="44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C51C6663-2538-45B4-8B37-C3E5160A0AA9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17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8" name="Text Box 6"/>
          <p:cNvSpPr txBox="1">
            <a:spLocks noChangeArrowheads="1"/>
          </p:cNvSpPr>
          <p:nvPr/>
        </p:nvSpPr>
        <p:spPr bwMode="auto">
          <a:xfrm>
            <a:off x="3890174" y="8689292"/>
            <a:ext cx="2971092" cy="4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7A6E80A2-3479-49C1-AAA8-C835535157B3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17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9" name="Text Box 7"/>
          <p:cNvSpPr txBox="1">
            <a:spLocks noChangeArrowheads="1"/>
          </p:cNvSpPr>
          <p:nvPr/>
        </p:nvSpPr>
        <p:spPr bwMode="auto">
          <a:xfrm>
            <a:off x="925614" y="685737"/>
            <a:ext cx="5011679" cy="34286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120" tIns="45560" rIns="91120" bIns="45560" anchor="ctr"/>
          <a:lstStyle/>
          <a:p>
            <a:pPr defTabSz="4476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1900" dirty="0">
              <a:solidFill>
                <a:srgbClr val="FFFFFF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68970" name="Rectangle 8"/>
          <p:cNvSpPr>
            <a:spLocks noGrp="1" noChangeArrowheads="1"/>
          </p:cNvSpPr>
          <p:nvPr>
            <p:ph type="body"/>
          </p:nvPr>
        </p:nvSpPr>
        <p:spPr>
          <a:xfrm>
            <a:off x="685638" y="4342452"/>
            <a:ext cx="5439384" cy="40719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49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4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05547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61102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16656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72210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F7A20C9E-1259-4B0B-80EF-3AE9C85136F5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</a:t>
            </a:fld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3" name="Text Box 1"/>
          <p:cNvSpPr txBox="1">
            <a:spLocks noChangeArrowheads="1"/>
          </p:cNvSpPr>
          <p:nvPr/>
        </p:nvSpPr>
        <p:spPr bwMode="auto">
          <a:xfrm>
            <a:off x="3890174" y="8686368"/>
            <a:ext cx="2923750" cy="41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AA711B8E-2D32-4A8F-BC98-FD9771880E06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4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4" name="Text Box 2"/>
          <p:cNvSpPr txBox="1">
            <a:spLocks noChangeArrowheads="1"/>
          </p:cNvSpPr>
          <p:nvPr/>
        </p:nvSpPr>
        <p:spPr bwMode="auto">
          <a:xfrm>
            <a:off x="3890179" y="8687822"/>
            <a:ext cx="2930279" cy="4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2D9D23B7-21BF-41AB-A544-8BE6FDA3B94D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4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5" name="Text Box 3"/>
          <p:cNvSpPr txBox="1">
            <a:spLocks noChangeArrowheads="1"/>
          </p:cNvSpPr>
          <p:nvPr/>
        </p:nvSpPr>
        <p:spPr bwMode="auto">
          <a:xfrm>
            <a:off x="3890177" y="8687827"/>
            <a:ext cx="2948238" cy="43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503DD62A-8005-4704-B920-3EBCE2E44BDB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4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6" name="Text Box 4"/>
          <p:cNvSpPr txBox="1">
            <a:spLocks noChangeArrowheads="1"/>
          </p:cNvSpPr>
          <p:nvPr/>
        </p:nvSpPr>
        <p:spPr bwMode="auto">
          <a:xfrm>
            <a:off x="3890174" y="8687830"/>
            <a:ext cx="2949869" cy="43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F26A2AF0-0BE4-4203-BED5-602B3FBB9DDD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4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7" name="Text Box 5"/>
          <p:cNvSpPr txBox="1">
            <a:spLocks noChangeArrowheads="1"/>
          </p:cNvSpPr>
          <p:nvPr/>
        </p:nvSpPr>
        <p:spPr bwMode="auto">
          <a:xfrm>
            <a:off x="3890181" y="8687826"/>
            <a:ext cx="2954768" cy="44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C51C6663-2538-45B4-8B37-C3E5160A0AA9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4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8" name="Text Box 6"/>
          <p:cNvSpPr txBox="1">
            <a:spLocks noChangeArrowheads="1"/>
          </p:cNvSpPr>
          <p:nvPr/>
        </p:nvSpPr>
        <p:spPr bwMode="auto">
          <a:xfrm>
            <a:off x="3890174" y="8689292"/>
            <a:ext cx="2971092" cy="4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7A6E80A2-3479-49C1-AAA8-C835535157B3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4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9" name="Text Box 7"/>
          <p:cNvSpPr txBox="1">
            <a:spLocks noChangeArrowheads="1"/>
          </p:cNvSpPr>
          <p:nvPr/>
        </p:nvSpPr>
        <p:spPr bwMode="auto">
          <a:xfrm>
            <a:off x="925614" y="685737"/>
            <a:ext cx="5011679" cy="34286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120" tIns="45560" rIns="91120" bIns="45560" anchor="ctr"/>
          <a:lstStyle/>
          <a:p>
            <a:pPr defTabSz="4476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1900" dirty="0">
              <a:solidFill>
                <a:srgbClr val="FFFFFF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68970" name="Rectangle 8"/>
          <p:cNvSpPr>
            <a:spLocks noGrp="1" noChangeArrowheads="1"/>
          </p:cNvSpPr>
          <p:nvPr>
            <p:ph type="body"/>
          </p:nvPr>
        </p:nvSpPr>
        <p:spPr>
          <a:xfrm>
            <a:off x="685638" y="4342452"/>
            <a:ext cx="5439384" cy="40719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49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4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05547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61102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16656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72210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F7A20C9E-1259-4B0B-80EF-3AE9C85136F5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</a:t>
            </a:fld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3" name="Text Box 1"/>
          <p:cNvSpPr txBox="1">
            <a:spLocks noChangeArrowheads="1"/>
          </p:cNvSpPr>
          <p:nvPr/>
        </p:nvSpPr>
        <p:spPr bwMode="auto">
          <a:xfrm>
            <a:off x="3890174" y="8686368"/>
            <a:ext cx="2923750" cy="41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AA711B8E-2D32-4A8F-BC98-FD9771880E06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5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4" name="Text Box 2"/>
          <p:cNvSpPr txBox="1">
            <a:spLocks noChangeArrowheads="1"/>
          </p:cNvSpPr>
          <p:nvPr/>
        </p:nvSpPr>
        <p:spPr bwMode="auto">
          <a:xfrm>
            <a:off x="3890179" y="8687822"/>
            <a:ext cx="2930279" cy="4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2D9D23B7-21BF-41AB-A544-8BE6FDA3B94D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5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5" name="Text Box 3"/>
          <p:cNvSpPr txBox="1">
            <a:spLocks noChangeArrowheads="1"/>
          </p:cNvSpPr>
          <p:nvPr/>
        </p:nvSpPr>
        <p:spPr bwMode="auto">
          <a:xfrm>
            <a:off x="3890177" y="8687827"/>
            <a:ext cx="2948238" cy="43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503DD62A-8005-4704-B920-3EBCE2E44BDB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5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6" name="Text Box 4"/>
          <p:cNvSpPr txBox="1">
            <a:spLocks noChangeArrowheads="1"/>
          </p:cNvSpPr>
          <p:nvPr/>
        </p:nvSpPr>
        <p:spPr bwMode="auto">
          <a:xfrm>
            <a:off x="3890174" y="8687830"/>
            <a:ext cx="2949869" cy="43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F26A2AF0-0BE4-4203-BED5-602B3FBB9DDD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5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7" name="Text Box 5"/>
          <p:cNvSpPr txBox="1">
            <a:spLocks noChangeArrowheads="1"/>
          </p:cNvSpPr>
          <p:nvPr/>
        </p:nvSpPr>
        <p:spPr bwMode="auto">
          <a:xfrm>
            <a:off x="3890181" y="8687826"/>
            <a:ext cx="2954768" cy="44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C51C6663-2538-45B4-8B37-C3E5160A0AA9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5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8" name="Text Box 6"/>
          <p:cNvSpPr txBox="1">
            <a:spLocks noChangeArrowheads="1"/>
          </p:cNvSpPr>
          <p:nvPr/>
        </p:nvSpPr>
        <p:spPr bwMode="auto">
          <a:xfrm>
            <a:off x="3890174" y="8689292"/>
            <a:ext cx="2971092" cy="4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7A6E80A2-3479-49C1-AAA8-C835535157B3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5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9" name="Text Box 7"/>
          <p:cNvSpPr txBox="1">
            <a:spLocks noChangeArrowheads="1"/>
          </p:cNvSpPr>
          <p:nvPr/>
        </p:nvSpPr>
        <p:spPr bwMode="auto">
          <a:xfrm>
            <a:off x="925614" y="685737"/>
            <a:ext cx="5011679" cy="34286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120" tIns="45560" rIns="91120" bIns="45560" anchor="ctr"/>
          <a:lstStyle/>
          <a:p>
            <a:pPr defTabSz="4476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1900" dirty="0">
              <a:solidFill>
                <a:srgbClr val="FFFFFF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68970" name="Rectangle 8"/>
          <p:cNvSpPr>
            <a:spLocks noGrp="1" noChangeArrowheads="1"/>
          </p:cNvSpPr>
          <p:nvPr>
            <p:ph type="body"/>
          </p:nvPr>
        </p:nvSpPr>
        <p:spPr>
          <a:xfrm>
            <a:off x="685638" y="4342452"/>
            <a:ext cx="5439384" cy="40719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49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4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05547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61102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16656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72210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F7A20C9E-1259-4B0B-80EF-3AE9C85136F5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6</a:t>
            </a:fld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3" name="Text Box 1"/>
          <p:cNvSpPr txBox="1">
            <a:spLocks noChangeArrowheads="1"/>
          </p:cNvSpPr>
          <p:nvPr/>
        </p:nvSpPr>
        <p:spPr bwMode="auto">
          <a:xfrm>
            <a:off x="3890174" y="8686368"/>
            <a:ext cx="2923750" cy="41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AA711B8E-2D32-4A8F-BC98-FD9771880E06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6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4" name="Text Box 2"/>
          <p:cNvSpPr txBox="1">
            <a:spLocks noChangeArrowheads="1"/>
          </p:cNvSpPr>
          <p:nvPr/>
        </p:nvSpPr>
        <p:spPr bwMode="auto">
          <a:xfrm>
            <a:off x="3890179" y="8687822"/>
            <a:ext cx="2930279" cy="4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2D9D23B7-21BF-41AB-A544-8BE6FDA3B94D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6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5" name="Text Box 3"/>
          <p:cNvSpPr txBox="1">
            <a:spLocks noChangeArrowheads="1"/>
          </p:cNvSpPr>
          <p:nvPr/>
        </p:nvSpPr>
        <p:spPr bwMode="auto">
          <a:xfrm>
            <a:off x="3890177" y="8687827"/>
            <a:ext cx="2948238" cy="43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503DD62A-8005-4704-B920-3EBCE2E44BDB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6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6" name="Text Box 4"/>
          <p:cNvSpPr txBox="1">
            <a:spLocks noChangeArrowheads="1"/>
          </p:cNvSpPr>
          <p:nvPr/>
        </p:nvSpPr>
        <p:spPr bwMode="auto">
          <a:xfrm>
            <a:off x="3890174" y="8687830"/>
            <a:ext cx="2949869" cy="43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F26A2AF0-0BE4-4203-BED5-602B3FBB9DDD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6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7" name="Text Box 5"/>
          <p:cNvSpPr txBox="1">
            <a:spLocks noChangeArrowheads="1"/>
          </p:cNvSpPr>
          <p:nvPr/>
        </p:nvSpPr>
        <p:spPr bwMode="auto">
          <a:xfrm>
            <a:off x="3890181" y="8687826"/>
            <a:ext cx="2954768" cy="44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C51C6663-2538-45B4-8B37-C3E5160A0AA9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6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8" name="Text Box 6"/>
          <p:cNvSpPr txBox="1">
            <a:spLocks noChangeArrowheads="1"/>
          </p:cNvSpPr>
          <p:nvPr/>
        </p:nvSpPr>
        <p:spPr bwMode="auto">
          <a:xfrm>
            <a:off x="3890174" y="8689292"/>
            <a:ext cx="2971092" cy="4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7A6E80A2-3479-49C1-AAA8-C835535157B3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6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9" name="Text Box 7"/>
          <p:cNvSpPr txBox="1">
            <a:spLocks noChangeArrowheads="1"/>
          </p:cNvSpPr>
          <p:nvPr/>
        </p:nvSpPr>
        <p:spPr bwMode="auto">
          <a:xfrm>
            <a:off x="925614" y="685737"/>
            <a:ext cx="5011679" cy="34286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120" tIns="45560" rIns="91120" bIns="45560" anchor="ctr"/>
          <a:lstStyle/>
          <a:p>
            <a:pPr defTabSz="4476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1900" dirty="0">
              <a:solidFill>
                <a:srgbClr val="FFFFFF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68970" name="Rectangle 8"/>
          <p:cNvSpPr>
            <a:spLocks noGrp="1" noChangeArrowheads="1"/>
          </p:cNvSpPr>
          <p:nvPr>
            <p:ph type="body"/>
          </p:nvPr>
        </p:nvSpPr>
        <p:spPr>
          <a:xfrm>
            <a:off x="685638" y="4342452"/>
            <a:ext cx="5439384" cy="40719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49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4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05547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61102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16656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72210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F7A20C9E-1259-4B0B-80EF-3AE9C85136F5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7</a:t>
            </a:fld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3" name="Text Box 1"/>
          <p:cNvSpPr txBox="1">
            <a:spLocks noChangeArrowheads="1"/>
          </p:cNvSpPr>
          <p:nvPr/>
        </p:nvSpPr>
        <p:spPr bwMode="auto">
          <a:xfrm>
            <a:off x="3890174" y="8686368"/>
            <a:ext cx="2923750" cy="41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AA711B8E-2D32-4A8F-BC98-FD9771880E06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7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4" name="Text Box 2"/>
          <p:cNvSpPr txBox="1">
            <a:spLocks noChangeArrowheads="1"/>
          </p:cNvSpPr>
          <p:nvPr/>
        </p:nvSpPr>
        <p:spPr bwMode="auto">
          <a:xfrm>
            <a:off x="3890179" y="8687822"/>
            <a:ext cx="2930279" cy="4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2D9D23B7-21BF-41AB-A544-8BE6FDA3B94D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7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5" name="Text Box 3"/>
          <p:cNvSpPr txBox="1">
            <a:spLocks noChangeArrowheads="1"/>
          </p:cNvSpPr>
          <p:nvPr/>
        </p:nvSpPr>
        <p:spPr bwMode="auto">
          <a:xfrm>
            <a:off x="3890177" y="8687827"/>
            <a:ext cx="2948238" cy="43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503DD62A-8005-4704-B920-3EBCE2E44BDB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7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6" name="Text Box 4"/>
          <p:cNvSpPr txBox="1">
            <a:spLocks noChangeArrowheads="1"/>
          </p:cNvSpPr>
          <p:nvPr/>
        </p:nvSpPr>
        <p:spPr bwMode="auto">
          <a:xfrm>
            <a:off x="3890174" y="8687830"/>
            <a:ext cx="2949869" cy="43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F26A2AF0-0BE4-4203-BED5-602B3FBB9DDD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7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7" name="Text Box 5"/>
          <p:cNvSpPr txBox="1">
            <a:spLocks noChangeArrowheads="1"/>
          </p:cNvSpPr>
          <p:nvPr/>
        </p:nvSpPr>
        <p:spPr bwMode="auto">
          <a:xfrm>
            <a:off x="3890181" y="8687826"/>
            <a:ext cx="2954768" cy="44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C51C6663-2538-45B4-8B37-C3E5160A0AA9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7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8" name="Text Box 6"/>
          <p:cNvSpPr txBox="1">
            <a:spLocks noChangeArrowheads="1"/>
          </p:cNvSpPr>
          <p:nvPr/>
        </p:nvSpPr>
        <p:spPr bwMode="auto">
          <a:xfrm>
            <a:off x="3890174" y="8689292"/>
            <a:ext cx="2971092" cy="4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7A6E80A2-3479-49C1-AAA8-C835535157B3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7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9" name="Text Box 7"/>
          <p:cNvSpPr txBox="1">
            <a:spLocks noChangeArrowheads="1"/>
          </p:cNvSpPr>
          <p:nvPr/>
        </p:nvSpPr>
        <p:spPr bwMode="auto">
          <a:xfrm>
            <a:off x="925614" y="685737"/>
            <a:ext cx="5011679" cy="34286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120" tIns="45560" rIns="91120" bIns="45560" anchor="ctr"/>
          <a:lstStyle/>
          <a:p>
            <a:pPr defTabSz="4476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1900" dirty="0">
              <a:solidFill>
                <a:srgbClr val="FFFFFF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68970" name="Rectangle 8"/>
          <p:cNvSpPr>
            <a:spLocks noGrp="1" noChangeArrowheads="1"/>
          </p:cNvSpPr>
          <p:nvPr>
            <p:ph type="body"/>
          </p:nvPr>
        </p:nvSpPr>
        <p:spPr>
          <a:xfrm>
            <a:off x="685638" y="4342452"/>
            <a:ext cx="5439384" cy="40719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49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4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05547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61102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16656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72210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F7A20C9E-1259-4B0B-80EF-3AE9C85136F5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8</a:t>
            </a:fld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3" name="Text Box 1"/>
          <p:cNvSpPr txBox="1">
            <a:spLocks noChangeArrowheads="1"/>
          </p:cNvSpPr>
          <p:nvPr/>
        </p:nvSpPr>
        <p:spPr bwMode="auto">
          <a:xfrm>
            <a:off x="3890174" y="8686368"/>
            <a:ext cx="2923750" cy="41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AA711B8E-2D32-4A8F-BC98-FD9771880E06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8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4" name="Text Box 2"/>
          <p:cNvSpPr txBox="1">
            <a:spLocks noChangeArrowheads="1"/>
          </p:cNvSpPr>
          <p:nvPr/>
        </p:nvSpPr>
        <p:spPr bwMode="auto">
          <a:xfrm>
            <a:off x="3890179" y="8687822"/>
            <a:ext cx="2930279" cy="4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2D9D23B7-21BF-41AB-A544-8BE6FDA3B94D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8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5" name="Text Box 3"/>
          <p:cNvSpPr txBox="1">
            <a:spLocks noChangeArrowheads="1"/>
          </p:cNvSpPr>
          <p:nvPr/>
        </p:nvSpPr>
        <p:spPr bwMode="auto">
          <a:xfrm>
            <a:off x="3890177" y="8687827"/>
            <a:ext cx="2948238" cy="43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503DD62A-8005-4704-B920-3EBCE2E44BDB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8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6" name="Text Box 4"/>
          <p:cNvSpPr txBox="1">
            <a:spLocks noChangeArrowheads="1"/>
          </p:cNvSpPr>
          <p:nvPr/>
        </p:nvSpPr>
        <p:spPr bwMode="auto">
          <a:xfrm>
            <a:off x="3890174" y="8687830"/>
            <a:ext cx="2949869" cy="43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F26A2AF0-0BE4-4203-BED5-602B3FBB9DDD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8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7" name="Text Box 5"/>
          <p:cNvSpPr txBox="1">
            <a:spLocks noChangeArrowheads="1"/>
          </p:cNvSpPr>
          <p:nvPr/>
        </p:nvSpPr>
        <p:spPr bwMode="auto">
          <a:xfrm>
            <a:off x="3890181" y="8687826"/>
            <a:ext cx="2954768" cy="44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C51C6663-2538-45B4-8B37-C3E5160A0AA9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8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8" name="Text Box 6"/>
          <p:cNvSpPr txBox="1">
            <a:spLocks noChangeArrowheads="1"/>
          </p:cNvSpPr>
          <p:nvPr/>
        </p:nvSpPr>
        <p:spPr bwMode="auto">
          <a:xfrm>
            <a:off x="3890174" y="8689292"/>
            <a:ext cx="2971092" cy="4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7A6E80A2-3479-49C1-AAA8-C835535157B3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8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9" name="Text Box 7"/>
          <p:cNvSpPr txBox="1">
            <a:spLocks noChangeArrowheads="1"/>
          </p:cNvSpPr>
          <p:nvPr/>
        </p:nvSpPr>
        <p:spPr bwMode="auto">
          <a:xfrm>
            <a:off x="925614" y="685737"/>
            <a:ext cx="5011679" cy="34286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120" tIns="45560" rIns="91120" bIns="45560" anchor="ctr"/>
          <a:lstStyle/>
          <a:p>
            <a:pPr defTabSz="4476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1900" dirty="0">
              <a:solidFill>
                <a:srgbClr val="FFFFFF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68970" name="Rectangle 8"/>
          <p:cNvSpPr>
            <a:spLocks noGrp="1" noChangeArrowheads="1"/>
          </p:cNvSpPr>
          <p:nvPr>
            <p:ph type="body"/>
          </p:nvPr>
        </p:nvSpPr>
        <p:spPr>
          <a:xfrm>
            <a:off x="685638" y="4342452"/>
            <a:ext cx="5439384" cy="40719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49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4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05547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61102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16656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72210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F7A20C9E-1259-4B0B-80EF-3AE9C85136F5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9</a:t>
            </a:fld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3" name="Text Box 1"/>
          <p:cNvSpPr txBox="1">
            <a:spLocks noChangeArrowheads="1"/>
          </p:cNvSpPr>
          <p:nvPr/>
        </p:nvSpPr>
        <p:spPr bwMode="auto">
          <a:xfrm>
            <a:off x="3890174" y="8686368"/>
            <a:ext cx="2923750" cy="41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AA711B8E-2D32-4A8F-BC98-FD9771880E06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9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4" name="Text Box 2"/>
          <p:cNvSpPr txBox="1">
            <a:spLocks noChangeArrowheads="1"/>
          </p:cNvSpPr>
          <p:nvPr/>
        </p:nvSpPr>
        <p:spPr bwMode="auto">
          <a:xfrm>
            <a:off x="3890179" y="8687822"/>
            <a:ext cx="2930279" cy="4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2D9D23B7-21BF-41AB-A544-8BE6FDA3B94D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9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5" name="Text Box 3"/>
          <p:cNvSpPr txBox="1">
            <a:spLocks noChangeArrowheads="1"/>
          </p:cNvSpPr>
          <p:nvPr/>
        </p:nvSpPr>
        <p:spPr bwMode="auto">
          <a:xfrm>
            <a:off x="3890177" y="8687827"/>
            <a:ext cx="2948238" cy="43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503DD62A-8005-4704-B920-3EBCE2E44BDB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9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6" name="Text Box 4"/>
          <p:cNvSpPr txBox="1">
            <a:spLocks noChangeArrowheads="1"/>
          </p:cNvSpPr>
          <p:nvPr/>
        </p:nvSpPr>
        <p:spPr bwMode="auto">
          <a:xfrm>
            <a:off x="3890174" y="8687830"/>
            <a:ext cx="2949869" cy="43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F26A2AF0-0BE4-4203-BED5-602B3FBB9DDD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9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7" name="Text Box 5"/>
          <p:cNvSpPr txBox="1">
            <a:spLocks noChangeArrowheads="1"/>
          </p:cNvSpPr>
          <p:nvPr/>
        </p:nvSpPr>
        <p:spPr bwMode="auto">
          <a:xfrm>
            <a:off x="3890181" y="8687826"/>
            <a:ext cx="2954768" cy="44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C51C6663-2538-45B4-8B37-C3E5160A0AA9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9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8" name="Text Box 6"/>
          <p:cNvSpPr txBox="1">
            <a:spLocks noChangeArrowheads="1"/>
          </p:cNvSpPr>
          <p:nvPr/>
        </p:nvSpPr>
        <p:spPr bwMode="auto">
          <a:xfrm>
            <a:off x="3890174" y="8689292"/>
            <a:ext cx="2971092" cy="4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7A6E80A2-3479-49C1-AAA8-C835535157B3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9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9" name="Text Box 7"/>
          <p:cNvSpPr txBox="1">
            <a:spLocks noChangeArrowheads="1"/>
          </p:cNvSpPr>
          <p:nvPr/>
        </p:nvSpPr>
        <p:spPr bwMode="auto">
          <a:xfrm>
            <a:off x="925614" y="685737"/>
            <a:ext cx="5011679" cy="34286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120" tIns="45560" rIns="91120" bIns="45560" anchor="ctr"/>
          <a:lstStyle/>
          <a:p>
            <a:pPr defTabSz="4476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1900" dirty="0">
              <a:solidFill>
                <a:srgbClr val="FFFFFF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68970" name="Rectangle 8"/>
          <p:cNvSpPr>
            <a:spLocks noGrp="1" noChangeArrowheads="1"/>
          </p:cNvSpPr>
          <p:nvPr>
            <p:ph type="body"/>
          </p:nvPr>
        </p:nvSpPr>
        <p:spPr>
          <a:xfrm>
            <a:off x="685638" y="4342452"/>
            <a:ext cx="5439384" cy="40719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49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4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05547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61102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16656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72210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F7A20C9E-1259-4B0B-80EF-3AE9C85136F5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10</a:t>
            </a:fld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3" name="Text Box 1"/>
          <p:cNvSpPr txBox="1">
            <a:spLocks noChangeArrowheads="1"/>
          </p:cNvSpPr>
          <p:nvPr/>
        </p:nvSpPr>
        <p:spPr bwMode="auto">
          <a:xfrm>
            <a:off x="3890174" y="8686368"/>
            <a:ext cx="2923750" cy="41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AA711B8E-2D32-4A8F-BC98-FD9771880E06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10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4" name="Text Box 2"/>
          <p:cNvSpPr txBox="1">
            <a:spLocks noChangeArrowheads="1"/>
          </p:cNvSpPr>
          <p:nvPr/>
        </p:nvSpPr>
        <p:spPr bwMode="auto">
          <a:xfrm>
            <a:off x="3890179" y="8687822"/>
            <a:ext cx="2930279" cy="4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2D9D23B7-21BF-41AB-A544-8BE6FDA3B94D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10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5" name="Text Box 3"/>
          <p:cNvSpPr txBox="1">
            <a:spLocks noChangeArrowheads="1"/>
          </p:cNvSpPr>
          <p:nvPr/>
        </p:nvSpPr>
        <p:spPr bwMode="auto">
          <a:xfrm>
            <a:off x="3890177" y="8687827"/>
            <a:ext cx="2948238" cy="43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503DD62A-8005-4704-B920-3EBCE2E44BDB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10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6" name="Text Box 4"/>
          <p:cNvSpPr txBox="1">
            <a:spLocks noChangeArrowheads="1"/>
          </p:cNvSpPr>
          <p:nvPr/>
        </p:nvSpPr>
        <p:spPr bwMode="auto">
          <a:xfrm>
            <a:off x="3890174" y="8687830"/>
            <a:ext cx="2949869" cy="43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F26A2AF0-0BE4-4203-BED5-602B3FBB9DDD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10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7" name="Text Box 5"/>
          <p:cNvSpPr txBox="1">
            <a:spLocks noChangeArrowheads="1"/>
          </p:cNvSpPr>
          <p:nvPr/>
        </p:nvSpPr>
        <p:spPr bwMode="auto">
          <a:xfrm>
            <a:off x="3890181" y="8687826"/>
            <a:ext cx="2954768" cy="44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C51C6663-2538-45B4-8B37-C3E5160A0AA9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10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8" name="Text Box 6"/>
          <p:cNvSpPr txBox="1">
            <a:spLocks noChangeArrowheads="1"/>
          </p:cNvSpPr>
          <p:nvPr/>
        </p:nvSpPr>
        <p:spPr bwMode="auto">
          <a:xfrm>
            <a:off x="3890174" y="8689292"/>
            <a:ext cx="2971092" cy="4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7A6E80A2-3479-49C1-AAA8-C835535157B3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10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9" name="Text Box 7"/>
          <p:cNvSpPr txBox="1">
            <a:spLocks noChangeArrowheads="1"/>
          </p:cNvSpPr>
          <p:nvPr/>
        </p:nvSpPr>
        <p:spPr bwMode="auto">
          <a:xfrm>
            <a:off x="925614" y="685737"/>
            <a:ext cx="5011679" cy="34286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120" tIns="45560" rIns="91120" bIns="45560" anchor="ctr"/>
          <a:lstStyle/>
          <a:p>
            <a:pPr defTabSz="4476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1900" dirty="0">
              <a:solidFill>
                <a:srgbClr val="FFFFFF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68970" name="Rectangle 8"/>
          <p:cNvSpPr>
            <a:spLocks noGrp="1" noChangeArrowheads="1"/>
          </p:cNvSpPr>
          <p:nvPr>
            <p:ph type="body"/>
          </p:nvPr>
        </p:nvSpPr>
        <p:spPr>
          <a:xfrm>
            <a:off x="685638" y="4342452"/>
            <a:ext cx="5439384" cy="40719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49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40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05547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61102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16656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72210" indent="-227777" defTabSz="44764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6063" algn="l"/>
                <a:tab pos="893709" algn="l"/>
                <a:tab pos="1341354" algn="l"/>
                <a:tab pos="1788999" algn="l"/>
                <a:tab pos="2236644" algn="l"/>
                <a:tab pos="2684290" algn="l"/>
                <a:tab pos="3131934" algn="l"/>
                <a:tab pos="3579580" algn="l"/>
                <a:tab pos="4027225" algn="l"/>
                <a:tab pos="4474870" algn="l"/>
                <a:tab pos="4922515" algn="l"/>
                <a:tab pos="5370161" algn="l"/>
                <a:tab pos="5817805" algn="l"/>
                <a:tab pos="6265451" algn="l"/>
                <a:tab pos="6713096" algn="l"/>
                <a:tab pos="7160741" algn="l"/>
                <a:tab pos="7608386" algn="l"/>
                <a:tab pos="8056032" algn="l"/>
                <a:tab pos="8503676" algn="l"/>
                <a:tab pos="8951322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F7A20C9E-1259-4B0B-80EF-3AE9C85136F5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</a:t>
            </a:fld>
            <a:endParaRPr lang="en-GB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3" name="Text Box 1"/>
          <p:cNvSpPr txBox="1">
            <a:spLocks noChangeArrowheads="1"/>
          </p:cNvSpPr>
          <p:nvPr/>
        </p:nvSpPr>
        <p:spPr bwMode="auto">
          <a:xfrm>
            <a:off x="3890174" y="8686368"/>
            <a:ext cx="2923750" cy="41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AA711B8E-2D32-4A8F-BC98-FD9771880E06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11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4" name="Text Box 2"/>
          <p:cNvSpPr txBox="1">
            <a:spLocks noChangeArrowheads="1"/>
          </p:cNvSpPr>
          <p:nvPr/>
        </p:nvSpPr>
        <p:spPr bwMode="auto">
          <a:xfrm>
            <a:off x="3890179" y="8687822"/>
            <a:ext cx="2930279" cy="4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2D9D23B7-21BF-41AB-A544-8BE6FDA3B94D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11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5" name="Text Box 3"/>
          <p:cNvSpPr txBox="1">
            <a:spLocks noChangeArrowheads="1"/>
          </p:cNvSpPr>
          <p:nvPr/>
        </p:nvSpPr>
        <p:spPr bwMode="auto">
          <a:xfrm>
            <a:off x="3890177" y="8687827"/>
            <a:ext cx="2948238" cy="43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503DD62A-8005-4704-B920-3EBCE2E44BDB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11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6" name="Text Box 4"/>
          <p:cNvSpPr txBox="1">
            <a:spLocks noChangeArrowheads="1"/>
          </p:cNvSpPr>
          <p:nvPr/>
        </p:nvSpPr>
        <p:spPr bwMode="auto">
          <a:xfrm>
            <a:off x="3890174" y="8687830"/>
            <a:ext cx="2949869" cy="43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F26A2AF0-0BE4-4203-BED5-602B3FBB9DDD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11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7" name="Text Box 5"/>
          <p:cNvSpPr txBox="1">
            <a:spLocks noChangeArrowheads="1"/>
          </p:cNvSpPr>
          <p:nvPr/>
        </p:nvSpPr>
        <p:spPr bwMode="auto">
          <a:xfrm>
            <a:off x="3890181" y="8687826"/>
            <a:ext cx="2954768" cy="44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C51C6663-2538-45B4-8B37-C3E5160A0AA9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11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8" name="Text Box 6"/>
          <p:cNvSpPr txBox="1">
            <a:spLocks noChangeArrowheads="1"/>
          </p:cNvSpPr>
          <p:nvPr/>
        </p:nvSpPr>
        <p:spPr bwMode="auto">
          <a:xfrm>
            <a:off x="3890174" y="8689292"/>
            <a:ext cx="2971092" cy="4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685" tIns="46637" rIns="89685" bIns="46637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r" defTabSz="447646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7A6E80A2-3479-49C1-AAA8-C835535157B3}" type="slidenum">
              <a:rPr lang="en-GB" sz="1200">
                <a:solidFill>
                  <a:srgbClr val="000000"/>
                </a:solidFill>
                <a:latin typeface="Times New Roman" pitchFamily="18" charset="0"/>
              </a:rPr>
              <a:pPr algn="r" defTabSz="447646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11</a:t>
            </a:fld>
            <a:endParaRPr lang="en-GB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8969" name="Text Box 7"/>
          <p:cNvSpPr txBox="1">
            <a:spLocks noChangeArrowheads="1"/>
          </p:cNvSpPr>
          <p:nvPr/>
        </p:nvSpPr>
        <p:spPr bwMode="auto">
          <a:xfrm>
            <a:off x="925614" y="685737"/>
            <a:ext cx="5011679" cy="342863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120" tIns="45560" rIns="91120" bIns="45560" anchor="ctr"/>
          <a:lstStyle/>
          <a:p>
            <a:pPr defTabSz="4476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sz="1900" dirty="0">
              <a:solidFill>
                <a:srgbClr val="FFFFFF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68970" name="Rectangle 8"/>
          <p:cNvSpPr>
            <a:spLocks noGrp="1" noChangeArrowheads="1"/>
          </p:cNvSpPr>
          <p:nvPr>
            <p:ph type="body"/>
          </p:nvPr>
        </p:nvSpPr>
        <p:spPr>
          <a:xfrm>
            <a:off x="685638" y="4342452"/>
            <a:ext cx="5439384" cy="40719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4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0B973-64E8-4978-A5D9-6DAB8505EC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A4BE-4377-4BFA-9385-904AD94813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08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0B973-64E8-4978-A5D9-6DAB8505EC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A4BE-4377-4BFA-9385-904AD94813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18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0B973-64E8-4978-A5D9-6DAB8505EC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A4BE-4377-4BFA-9385-904AD94813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3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0B973-64E8-4978-A5D9-6DAB8505EC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A4BE-4377-4BFA-9385-904AD94813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70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2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8" y="1535122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0B973-64E8-4978-A5D9-6DAB8505EC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A4BE-4377-4BFA-9385-904AD94813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63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0B973-64E8-4978-A5D9-6DAB8505EC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A4BE-4377-4BFA-9385-904AD94813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89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0B973-64E8-4978-A5D9-6DAB8505EC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A4BE-4377-4BFA-9385-904AD94813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21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11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8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0B973-64E8-4978-A5D9-6DAB8505EC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A4BE-4377-4BFA-9385-904AD94813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10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53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8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0B973-64E8-4978-A5D9-6DAB8505EC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A4BE-4377-4BFA-9385-904AD94813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58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0B973-64E8-4978-A5D9-6DAB8505EC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A4BE-4377-4BFA-9385-904AD94813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57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0B973-64E8-4978-A5D9-6DAB8505EC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A4BE-4377-4BFA-9385-904AD94813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66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0B973-64E8-4978-A5D9-6DAB8505EC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A4BE-4377-4BFA-9385-904AD94813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1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0B973-64E8-4978-A5D9-6DAB8505EC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A4BE-4377-4BFA-9385-904AD94813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58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0B973-64E8-4978-A5D9-6DAB8505EC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A4BE-4377-4BFA-9385-904AD94813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8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0B973-64E8-4978-A5D9-6DAB8505EC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A4BE-4377-4BFA-9385-904AD94813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67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20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6" y="1535120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0B973-64E8-4978-A5D9-6DAB8505EC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A4BE-4377-4BFA-9385-904AD94813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54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0B973-64E8-4978-A5D9-6DAB8505EC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A4BE-4377-4BFA-9385-904AD94813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072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0B973-64E8-4978-A5D9-6DAB8505EC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A4BE-4377-4BFA-9385-904AD94813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87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11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8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0B973-64E8-4978-A5D9-6DAB8505EC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A4BE-4377-4BFA-9385-904AD94813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448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8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8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0B973-64E8-4978-A5D9-6DAB8505EC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A4BE-4377-4BFA-9385-904AD94813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35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0B973-64E8-4978-A5D9-6DAB8505EC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A4BE-4377-4BFA-9385-904AD94813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1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F0B973-64E8-4978-A5D9-6DAB8505EC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FA4BE-4377-4BFA-9385-904AD94813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5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4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8" rIns="9143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3"/>
            <a:ext cx="21336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09"/>
            <a:fld id="{7EF0B973-64E8-4978-A5D9-6DAB8505EC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09"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3"/>
            <a:ext cx="28956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0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3"/>
            <a:ext cx="21336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09"/>
            <a:fld id="{E25FA4BE-4377-4BFA-9385-904AD94813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39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66" indent="-34286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4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8" rIns="9143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7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9"/>
            <a:ext cx="21336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09"/>
            <a:fld id="{7EF0B973-64E8-4978-A5D9-6DAB8505EC5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09"/>
              <a:t>06.08.2020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9"/>
            <a:ext cx="28956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0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9"/>
            <a:ext cx="21336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09"/>
            <a:fld id="{E25FA4BE-4377-4BFA-9385-904AD94813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0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4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66" indent="-34286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7" name="Picture 2" descr="E:\user\Desktop\6b9a250b-eb29-4f76-b78e-73c8f1ff6e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274638"/>
            <a:ext cx="1368152" cy="1388767"/>
          </a:xfrm>
          <a:prstGeom prst="rect">
            <a:avLst/>
          </a:prstGeom>
          <a:noFill/>
          <a:effectLst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619672" y="274638"/>
            <a:ext cx="7272808" cy="3582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ГБУЗ Республиканская клиническая психиатрическая больница</a:t>
            </a:r>
            <a:endParaRPr lang="ru-RU" sz="1800" dirty="0">
              <a:solidFill>
                <a:srgbClr val="2B60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47950" y="1936026"/>
            <a:ext cx="8229600" cy="1872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8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Организация психиатрической помощи в Республике Башкортостан период </a:t>
            </a:r>
            <a:r>
              <a:rPr lang="ru-RU" sz="3800" dirty="0" err="1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38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 инфекции</a:t>
            </a:r>
            <a:endParaRPr lang="ru-RU" sz="3800" dirty="0">
              <a:solidFill>
                <a:srgbClr val="2B60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6632"/>
            <a:ext cx="8640960" cy="6552728"/>
          </a:xfrm>
          <a:prstGeom prst="rect">
            <a:avLst/>
          </a:prstGeom>
          <a:noFill/>
          <a:ln>
            <a:solidFill>
              <a:srgbClr val="2B60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88024" y="4653138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Т.Р. </a:t>
            </a:r>
            <a:r>
              <a:rPr lang="ru-RU" dirty="0" err="1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Гизатуллин</a:t>
            </a:r>
            <a:endParaRPr lang="ru-RU" dirty="0" smtClean="0">
              <a:solidFill>
                <a:srgbClr val="2B605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Главный врач ГБУЗ РБ РКПБ</a:t>
            </a:r>
          </a:p>
          <a:p>
            <a:r>
              <a:rPr lang="ru-RU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Главный внештатный специалист психиатр МЗ РБ, доктор медицинских наук</a:t>
            </a:r>
            <a:endParaRPr lang="ru-RU" dirty="0">
              <a:solidFill>
                <a:srgbClr val="2B605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3032" y="6021288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5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Уфа </a:t>
            </a:r>
          </a:p>
          <a:p>
            <a:pPr lvl="0" algn="ctr"/>
            <a:r>
              <a:rPr lang="ru-RU" sz="15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6 августа 2020 год</a:t>
            </a:r>
            <a:endParaRPr lang="ru-RU" sz="1500" dirty="0">
              <a:solidFill>
                <a:srgbClr val="2B60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218331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lvl="0" algn="ctr" eaLnBrk="1" hangingPunct="1">
              <a:tabLst/>
            </a:pPr>
            <a:r>
              <a:rPr lang="ru-RU" sz="2800" dirty="0">
                <a:solidFill>
                  <a:srgbClr val="2B605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Стационарная психиатрическая помощь </a:t>
            </a:r>
          </a:p>
        </p:txBody>
      </p:sp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7578201" y="2971595"/>
            <a:ext cx="997872" cy="217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327" y="4581128"/>
            <a:ext cx="88551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разработаны мероприятия по профилактике распространения новой </a:t>
            </a:r>
            <a:r>
              <a:rPr lang="ru-RU" sz="2000" dirty="0" err="1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 инфекции, утвержден алгоритм действий медицинских работников РКПБ, оказывающих медицинскую помощь пациентам в стационарных условиях,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создан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запас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СИЗ. В отделениях больницы сохраняется  ограничительный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посещений. В приемном отделении  пациентам сразу берутся мазки на ПЦР и кровь на ИФА. После   соблюдения карантинных сроков пациенты переводятся в профильные отделения.</a:t>
            </a:r>
            <a:endParaRPr lang="ru-RU" sz="2000" dirty="0">
              <a:solidFill>
                <a:srgbClr val="2B60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zav-omko.RPB1\Desktop\31feff6c-a94b-4031-aabc-f49c364610d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511731" cy="319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zav-omko.RPB1\Desktop\75dde297-c2d3-4990-8af5-5381200ea6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119" y="1258168"/>
            <a:ext cx="2394164" cy="313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zav-omko.RPB1\Desktop\01-06-2020_16-54-08\IMG_44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167" y="1196753"/>
            <a:ext cx="2877666" cy="321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0391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218331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lvl="0" algn="ctr" eaLnBrk="1" hangingPunct="1">
              <a:tabLst/>
            </a:pPr>
            <a:r>
              <a:rPr lang="ru-RU" sz="2800" dirty="0">
                <a:solidFill>
                  <a:srgbClr val="2B605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Психологическое сопровождение </a:t>
            </a:r>
            <a:r>
              <a:rPr lang="ru-RU" sz="2800" dirty="0" smtClean="0">
                <a:solidFill>
                  <a:srgbClr val="2B605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подразделений РКПБ  </a:t>
            </a:r>
            <a:endParaRPr lang="ru-RU" sz="2800" dirty="0">
              <a:solidFill>
                <a:srgbClr val="2B6058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7578201" y="2971595"/>
            <a:ext cx="997872" cy="217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928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534988" algn="l"/>
              </a:tabLst>
            </a:pP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	В соответствии с рекомендациями Минздрава России по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вопросам организации психологической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и психотерапевтической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помощи в связи с распространением новой </a:t>
            </a:r>
            <a:r>
              <a:rPr lang="ru-RU" sz="2000" dirty="0" err="1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 инфекции COVID-19 был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реализован комплекс организационных  мер по охране труда и снижению психологической нагрузки на сотрудников, несущих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2-х недельную вахту:</a:t>
            </a:r>
          </a:p>
          <a:p>
            <a:pPr lvl="0" algn="just">
              <a:tabLst>
                <a:tab pos="534988" algn="l"/>
              </a:tabLst>
            </a:pP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- Формирование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смены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учетом равномерного присутствия опытных и начинающих работников.</a:t>
            </a:r>
          </a:p>
          <a:p>
            <a:pPr lvl="0" algn="just">
              <a:tabLst>
                <a:tab pos="534988" algn="l"/>
              </a:tabLst>
            </a:pP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- Организация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питание, режим сна и отдыха сотрудников смены.</a:t>
            </a:r>
          </a:p>
          <a:p>
            <a:pPr lvl="0" algn="just">
              <a:tabLst>
                <a:tab pos="534988" algn="l"/>
              </a:tabLst>
            </a:pP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- Создание 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пространства для отдыха и двигательной активности.</a:t>
            </a:r>
          </a:p>
          <a:p>
            <a:pPr lvl="0" algn="just">
              <a:tabLst>
                <a:tab pos="534988" algn="l"/>
              </a:tabLst>
            </a:pP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- Максимальная открытость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информации по оплате труда и стимулирующих выплатах.</a:t>
            </a:r>
          </a:p>
          <a:p>
            <a:pPr lvl="0" algn="just">
              <a:tabLst>
                <a:tab pos="534988" algn="l"/>
              </a:tabLst>
            </a:pP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- Создание общего чата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«ВАХТА» для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дистанционного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консультирования с коллегами в сложных случаях.</a:t>
            </a:r>
          </a:p>
          <a:p>
            <a:pPr lvl="0" algn="just">
              <a:tabLst>
                <a:tab pos="534988" algn="l"/>
              </a:tabLst>
            </a:pP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- Организация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медицинскими психологами тренингов </a:t>
            </a:r>
            <a:r>
              <a:rPr lang="ru-RU" sz="2000" dirty="0" err="1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совладания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 со стрессом, тревогой, методиками релаксации и публикацией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их на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канале </a:t>
            </a:r>
            <a:r>
              <a:rPr lang="ru-RU" sz="2000" dirty="0" err="1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 https://www.youtube.com/channel/UCnp0J80QifFV94NN14w1uww.</a:t>
            </a:r>
          </a:p>
          <a:p>
            <a:pPr lvl="0" algn="just">
              <a:tabLst>
                <a:tab pos="534988" algn="l"/>
              </a:tabLst>
            </a:pP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- Повышение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мотивации возвращения к работе специалистов, находящихся на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самоизоляции.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52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218331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lvl="0" algn="ctr" eaLnBrk="1" hangingPunct="1">
              <a:tabLst/>
            </a:pPr>
            <a:r>
              <a:rPr lang="ru-RU" sz="2800" dirty="0">
                <a:solidFill>
                  <a:srgbClr val="2B605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Профилактические мероприятия </a:t>
            </a:r>
            <a:r>
              <a:rPr lang="ru-RU" sz="2800" dirty="0" smtClean="0">
                <a:solidFill>
                  <a:srgbClr val="2B605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rgbClr val="2B605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период пандемии </a:t>
            </a:r>
          </a:p>
        </p:txBody>
      </p:sp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7578201" y="2971595"/>
            <a:ext cx="997872" cy="217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534988" algn="l"/>
              </a:tabLst>
            </a:pP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zav-omko.RPB1\Desktop\4db2b1f3-229e-4bc3-b9e3-7401bd4a04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2470426" cy="339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zav-omko.RPB1\Desktop\f900b121-08ad-4d78-b236-000d9bfaeca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36" y="1123902"/>
            <a:ext cx="2549128" cy="339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zav-omko.RPB1\Desktop\70b8a4e4-efa5-4624-85db-64927a868cc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637" y="1124741"/>
            <a:ext cx="2549128" cy="339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567299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В больнице активно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применяются профилактические меры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, направленные на снижение риска распространения </a:t>
            </a:r>
            <a:r>
              <a:rPr lang="ru-RU" sz="2000" dirty="0" err="1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инфекции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социальная дистанция, использование СИЗ, кожных антисептиков, обработка и </a:t>
            </a:r>
            <a:r>
              <a:rPr lang="ru-RU" sz="2000" dirty="0" err="1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кварцевание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 помещений, лекарственная профилактика </a:t>
            </a:r>
            <a:r>
              <a:rPr lang="ru-RU" sz="2000" dirty="0" err="1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гриппфероном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ингавирином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, витаминами С и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. Были установлены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дополнительные </a:t>
            </a:r>
            <a:r>
              <a:rPr lang="ru-RU" sz="2000" dirty="0" err="1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рециркуляторы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 в отделениях, организовано разделение потоков пациентов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при кормлении с соблюдением обработки помещения и проветривания между группами. </a:t>
            </a:r>
          </a:p>
        </p:txBody>
      </p:sp>
    </p:spTree>
    <p:extLst>
      <p:ext uri="{BB962C8B-B14F-4D97-AF65-F5344CB8AC3E}">
        <p14:creationId xmlns:p14="http://schemas.microsoft.com/office/powerpoint/2010/main" val="1204072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218331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lvl="0" algn="ctr" eaLnBrk="1" hangingPunct="1">
              <a:tabLst/>
            </a:pPr>
            <a:r>
              <a:rPr lang="ru-RU" sz="2800" dirty="0">
                <a:solidFill>
                  <a:srgbClr val="2B605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Профилактические мероприятия </a:t>
            </a:r>
            <a:r>
              <a:rPr lang="ru-RU" sz="2800" dirty="0" smtClean="0">
                <a:solidFill>
                  <a:srgbClr val="2B605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rgbClr val="2B605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период пандемии </a:t>
            </a:r>
          </a:p>
        </p:txBody>
      </p:sp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7578201" y="2971595"/>
            <a:ext cx="997872" cy="217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534988" algn="l"/>
              </a:tabLst>
            </a:pP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747" y="5013176"/>
            <a:ext cx="8928992" cy="1530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ru-RU" sz="2100" dirty="0" smtClean="0">
                <a:solidFill>
                  <a:srgbClr val="2B605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Сохранен привычный режим дня для пациентов, в период прогулок пациенты совершают дыхательную гимнастику. Ежедневно проводятся процедуры орошения носовых ходов и полоскания рта. </a:t>
            </a:r>
            <a:endParaRPr lang="ru-RU" sz="2100" dirty="0">
              <a:solidFill>
                <a:srgbClr val="2B6058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100" dirty="0">
              <a:solidFill>
                <a:srgbClr val="2B60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C:\Users\zav-omko.RPB1\Desktop\b909a8db-776c-4e21-b76c-fcdb019ab55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90" y="1348171"/>
            <a:ext cx="2175737" cy="308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zav-omko.RPB1\Desktop\d3c301e7-5221-4a34-b6b2-63fdef7a4a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840" y="1348171"/>
            <a:ext cx="2180733" cy="308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763" y="1371313"/>
            <a:ext cx="2158819" cy="306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896" y="1389802"/>
            <a:ext cx="2140843" cy="304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176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218331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lvl="0" algn="ctr" eaLnBrk="1" hangingPunct="1">
              <a:tabLst/>
            </a:pPr>
            <a:r>
              <a:rPr lang="ru-RU" sz="2800" dirty="0">
                <a:solidFill>
                  <a:srgbClr val="2B605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Профилактические мероприятия </a:t>
            </a:r>
            <a:r>
              <a:rPr lang="ru-RU" sz="2800" dirty="0" smtClean="0">
                <a:solidFill>
                  <a:srgbClr val="2B605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rgbClr val="2B605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период пандемии </a:t>
            </a:r>
          </a:p>
        </p:txBody>
      </p:sp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7578201" y="2971595"/>
            <a:ext cx="997872" cy="217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534988" algn="l"/>
              </a:tabLst>
            </a:pP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468220"/>
            <a:ext cx="5382338" cy="3319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5000"/>
              </a:lnSpc>
              <a:defRPr/>
            </a:pPr>
            <a:r>
              <a:rPr lang="ru-RU" sz="2100" dirty="0">
                <a:solidFill>
                  <a:srgbClr val="2B605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сотрудников организованы занятия физической культурой. 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Успешно реализуется специальный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проект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фитнес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тренировок  #Республика за ЗОЖ (прямая трансляция осуществляется по понедельникам, средам, пятницам в 13:00).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Медперсонал активно занимается велосипедным спортом, участвует в турнирах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настольному теннису, </a:t>
            </a:r>
            <a:r>
              <a:rPr lang="ru-RU" sz="2000" dirty="0" err="1" smtClean="0">
                <a:solidFill>
                  <a:srgbClr val="2B605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фитнесзанятиях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в период вахты осуществлена посадка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саженцев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деревьев.</a:t>
            </a:r>
            <a:endParaRPr lang="ru-RU" sz="2000" dirty="0">
              <a:solidFill>
                <a:srgbClr val="2B60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C:\Users\zav-omko.RPB1\Desktop\44d5b662-8ff7-4af4-80fb-00d0470e65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974" y="3933056"/>
            <a:ext cx="3563212" cy="2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zav-omko.RPB1\Desktop\095a5704-ec2f-405d-8892-06ee423b2d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29" y="1078018"/>
            <a:ext cx="3485680" cy="248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zav-omko.RPB1\Desktop\6ddea407-82f4-4204-8197-f52bdea27b7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97" y="1124744"/>
            <a:ext cx="3456384" cy="239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595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218331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lvl="0" algn="ctr" eaLnBrk="1" hangingPunct="1">
              <a:tabLst/>
            </a:pPr>
            <a:r>
              <a:rPr lang="ru-RU" sz="2800" dirty="0">
                <a:solidFill>
                  <a:srgbClr val="2B605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Профилактические мероприятия </a:t>
            </a:r>
            <a:r>
              <a:rPr lang="ru-RU" sz="2800" dirty="0" smtClean="0">
                <a:solidFill>
                  <a:srgbClr val="2B605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rgbClr val="2B605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период пандемии </a:t>
            </a:r>
          </a:p>
        </p:txBody>
      </p:sp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7578201" y="2971595"/>
            <a:ext cx="997872" cy="217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534988" algn="l"/>
              </a:tabLst>
            </a:pP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5804" y="6123104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Психологами больницы были разработаны памятки с рекомендациями по поддержанию психологического равновесия.</a:t>
            </a:r>
          </a:p>
        </p:txBody>
      </p:sp>
      <p:pic>
        <p:nvPicPr>
          <p:cNvPr id="10" name="Picture 2" descr="C:\Users\zav-omko.RPB1\Desktop\IMG_45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60" y="980728"/>
            <a:ext cx="3479628" cy="485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zav-omko.RPB1\Desktop\IMG_45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32882" y="1124744"/>
            <a:ext cx="4439947" cy="332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zav-omko.RPB1\Desktop\IMG_45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99841"/>
            <a:ext cx="2793698" cy="120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765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218331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lvl="0" algn="ctr" eaLnBrk="1" hangingPunct="1">
              <a:tabLst/>
            </a:pPr>
            <a:r>
              <a:rPr lang="ru-RU" sz="2800" dirty="0">
                <a:solidFill>
                  <a:srgbClr val="2B605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Заключение </a:t>
            </a:r>
          </a:p>
        </p:txBody>
      </p:sp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7578201" y="2971595"/>
            <a:ext cx="997872" cy="217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534988" algn="l"/>
              </a:tabLst>
            </a:pP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1941" y="1010245"/>
            <a:ext cx="892899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2B605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больнице на базе инфекционного</a:t>
            </a:r>
            <a:r>
              <a:rPr kumimoji="0" lang="ru-RU" sz="2200" b="0" i="0" u="none" strike="noStrike" kern="0" cap="none" spc="0" normalizeH="0" noProof="0" dirty="0" smtClean="0">
                <a:ln>
                  <a:noFill/>
                </a:ln>
                <a:solidFill>
                  <a:srgbClr val="2B605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отделения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2B605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развернуто 33 койки для пациентов с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2B605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COVID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2B605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-19.</a:t>
            </a:r>
          </a:p>
          <a:p>
            <a:pPr lvl="0" algn="just">
              <a:buFontTx/>
              <a:buAutoNum type="arabicPeriod"/>
            </a:pPr>
            <a:r>
              <a:rPr lang="ru-RU" sz="2200" kern="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По данным исследования мазка на ПЦР выставлен диагноз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2B605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B605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2B605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инфекции 16 пациентам. С клиникой </a:t>
            </a:r>
            <a:r>
              <a:rPr lang="en-US" sz="2200" kern="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2200" kern="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 и выявленными на КТ изменениями легкими (пневмония средней степени тяжести) были переведены в </a:t>
            </a:r>
            <a:r>
              <a:rPr lang="ru-RU" sz="2200" kern="0" dirty="0" err="1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ковидарные</a:t>
            </a:r>
            <a:r>
              <a:rPr lang="ru-RU" sz="2200" kern="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 госпиталя г. Уфы 5 пациентов. Врачи-психиатры наблюдали и организовывали психиатрическое лечение пациентов в госпиталях. Все пациенты были выписаны после  лечения без осложнений.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2B605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buFontTx/>
              <a:buAutoNum type="arabicPeriod"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2B605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Учитывая 100%</a:t>
            </a:r>
            <a:r>
              <a:rPr kumimoji="0" lang="ru-RU" sz="2200" b="0" i="0" u="none" strike="noStrike" kern="0" cap="none" spc="0" normalizeH="0" noProof="0" dirty="0" smtClean="0">
                <a:ln>
                  <a:noFill/>
                </a:ln>
                <a:solidFill>
                  <a:srgbClr val="2B6058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исследование поступающих пациентов методом ИФА для определения </a:t>
            </a:r>
            <a:r>
              <a:rPr lang="ru-RU" sz="2200" kern="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антител </a:t>
            </a:r>
            <a:r>
              <a:rPr lang="en-US" sz="2200" kern="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IGM </a:t>
            </a:r>
            <a:r>
              <a:rPr lang="ru-RU" sz="2200" kern="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200" kern="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ru-RU" sz="2200" kern="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, и выявление до 45,7% высоких титров </a:t>
            </a:r>
            <a:r>
              <a:rPr lang="en-US" sz="2200" kern="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ru-RU" sz="2200" kern="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, можно отметить бессимптомное течение </a:t>
            </a:r>
            <a:r>
              <a:rPr lang="ru-RU" sz="2200" kern="0" dirty="0" err="1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200" kern="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 инфекции у наших пациентов.</a:t>
            </a:r>
          </a:p>
          <a:p>
            <a:pPr algn="just">
              <a:buFontTx/>
              <a:buAutoNum type="arabicPeriod"/>
            </a:pPr>
            <a:r>
              <a:rPr lang="ru-RU" sz="2200" kern="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Также уверенно можно сказать, получен </a:t>
            </a:r>
            <a:r>
              <a:rPr lang="ru-RU" sz="2200" kern="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новый опыт организации работы психиатрического учреждения в условиях </a:t>
            </a:r>
            <a:r>
              <a:rPr lang="ru-RU" sz="2200" kern="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пандемии. На текущий момент больница вошла в  привычный ритм, соблюдая необходимые профилактические меры.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2B605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76417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7578201" y="2971595"/>
            <a:ext cx="997872" cy="217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34988" algn="l"/>
              </a:tabLst>
            </a:pP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71" y="1524854"/>
            <a:ext cx="2770857" cy="282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1904" y="4934033"/>
            <a:ext cx="63001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2B6058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Благодарю за внимание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2B6058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60931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116632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32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Коечная структура психиатрической службы </a:t>
            </a:r>
            <a:r>
              <a:rPr lang="en-GB" sz="32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РБ</a:t>
            </a:r>
            <a:r>
              <a:rPr lang="en-GB" sz="3200" b="1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b="1" dirty="0">
              <a:solidFill>
                <a:srgbClr val="2B60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70" y="1052736"/>
            <a:ext cx="4716526" cy="5534052"/>
          </a:xfrm>
          <a:prstGeom prst="rect">
            <a:avLst/>
          </a:prstGeom>
        </p:spPr>
      </p:pic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6778915" y="3011705"/>
            <a:ext cx="1296590" cy="19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Улу-Теляк 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5855359" y="3550379"/>
            <a:ext cx="972740" cy="2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Давлеканово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-50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5877645" y="3203584"/>
            <a:ext cx="835819" cy="15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Чишмы</a:t>
            </a:r>
            <a:r>
              <a:rPr lang="en-GB" sz="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115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10"/>
          <p:cNvSpPr txBox="1">
            <a:spLocks noChangeArrowheads="1"/>
          </p:cNvSpPr>
          <p:nvPr/>
        </p:nvSpPr>
        <p:spPr bwMode="auto">
          <a:xfrm>
            <a:off x="6389610" y="3397299"/>
            <a:ext cx="917972" cy="1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Кармаскалы - 25</a:t>
            </a: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7442127" y="3608895"/>
            <a:ext cx="863203" cy="19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Белорецк -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8205317" y="3335087"/>
            <a:ext cx="702469" cy="19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Учалы -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5160886" y="3550008"/>
            <a:ext cx="985838" cy="2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Белебей -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5603051" y="3838380"/>
            <a:ext cx="600075" cy="2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Раевка-30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6633915" y="4358800"/>
            <a:ext cx="864394" cy="1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Ишимбай -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70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6452712" y="4730674"/>
            <a:ext cx="685800" cy="21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Мелеуз - 6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6052511" y="5071397"/>
            <a:ext cx="771525" cy="21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Кумертау -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endParaRPr lang="en-GB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7659414" y="5088365"/>
            <a:ext cx="728458" cy="20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Сибай – 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90  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20"/>
          <p:cNvSpPr txBox="1">
            <a:spLocks noChangeArrowheads="1"/>
          </p:cNvSpPr>
          <p:nvPr/>
        </p:nvSpPr>
        <p:spPr bwMode="auto">
          <a:xfrm>
            <a:off x="6230009" y="3809495"/>
            <a:ext cx="1028700" cy="32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Стерлитамакская</a:t>
            </a:r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ПБ- 445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21"/>
          <p:cNvSpPr txBox="1">
            <a:spLocks noChangeArrowheads="1"/>
          </p:cNvSpPr>
          <p:nvPr/>
        </p:nvSpPr>
        <p:spPr bwMode="auto">
          <a:xfrm>
            <a:off x="5830738" y="2722246"/>
            <a:ext cx="1520429" cy="2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ГБУЗ РБ РКПБ -1165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5855359" y="1332184"/>
            <a:ext cx="720328" cy="2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Янаул -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 Box 27"/>
          <p:cNvSpPr txBox="1">
            <a:spLocks noChangeArrowheads="1"/>
          </p:cNvSpPr>
          <p:nvPr/>
        </p:nvSpPr>
        <p:spPr bwMode="auto">
          <a:xfrm>
            <a:off x="5559745" y="2121902"/>
            <a:ext cx="1389460" cy="13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Дюртюли -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28"/>
          <p:cNvSpPr txBox="1">
            <a:spLocks noChangeArrowheads="1"/>
          </p:cNvSpPr>
          <p:nvPr/>
        </p:nvSpPr>
        <p:spPr bwMode="auto">
          <a:xfrm>
            <a:off x="6065759" y="2307127"/>
            <a:ext cx="647700" cy="21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Бирск - 5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29"/>
          <p:cNvSpPr txBox="1">
            <a:spLocks noChangeArrowheads="1"/>
          </p:cNvSpPr>
          <p:nvPr/>
        </p:nvSpPr>
        <p:spPr bwMode="auto">
          <a:xfrm>
            <a:off x="6308648" y="2499427"/>
            <a:ext cx="1133475" cy="2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Благовещенск -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GB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33"/>
          <p:cNvSpPr txBox="1">
            <a:spLocks noChangeArrowheads="1"/>
          </p:cNvSpPr>
          <p:nvPr/>
        </p:nvSpPr>
        <p:spPr bwMode="auto">
          <a:xfrm>
            <a:off x="4283970" y="5289150"/>
            <a:ext cx="2375710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Психиатрические больницы – </a:t>
            </a: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1610) </a:t>
            </a: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коек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Межрайонные психиатрические </a:t>
            </a: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отделения – </a:t>
            </a: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5(430)койки</a:t>
            </a:r>
            <a:endParaRPr lang="ru-RU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Психиатрические </a:t>
            </a: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отделения – </a:t>
            </a: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 (1030) </a:t>
            </a: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коек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7578201" y="2971595"/>
            <a:ext cx="997872" cy="217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7923019" y="2156351"/>
            <a:ext cx="653059" cy="21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Киги  80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Овал 64"/>
          <p:cNvSpPr/>
          <p:nvPr/>
        </p:nvSpPr>
        <p:spPr bwMode="auto">
          <a:xfrm>
            <a:off x="6170887" y="4293265"/>
            <a:ext cx="304907" cy="30541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z="19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16"/>
          <p:cNvSpPr txBox="1">
            <a:spLocks noChangeArrowheads="1"/>
          </p:cNvSpPr>
          <p:nvPr/>
        </p:nvSpPr>
        <p:spPr bwMode="auto">
          <a:xfrm>
            <a:off x="6010996" y="4358800"/>
            <a:ext cx="1268015" cy="1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Салават </a:t>
            </a: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120  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399585" y="2926238"/>
            <a:ext cx="490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09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УФА</a:t>
            </a:r>
            <a:endParaRPr lang="ru-RU" sz="1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 Box 26"/>
          <p:cNvSpPr txBox="1">
            <a:spLocks noChangeArrowheads="1"/>
          </p:cNvSpPr>
          <p:nvPr/>
        </p:nvSpPr>
        <p:spPr bwMode="auto">
          <a:xfrm>
            <a:off x="5356278" y="1939446"/>
            <a:ext cx="1162050" cy="1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Агидель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0" y="1055432"/>
            <a:ext cx="406767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Согласно приказу Минздрава РБ от 15.05.2020 года № 819-Д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республике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развернуто 3070 психиатрических коек (7,6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10 тыс. населения).</a:t>
            </a:r>
          </a:p>
          <a:p>
            <a:pPr indent="449263" algn="just"/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Психиатрическая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помощь в республике оказывается   двумя больницами: Республиканской клинической психиатрической больницей  на 1165 коек и </a:t>
            </a:r>
            <a:r>
              <a:rPr lang="ru-RU" sz="2000" dirty="0" err="1">
                <a:solidFill>
                  <a:srgbClr val="2B6058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Стерлитамакской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психиатрической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больницей на 445 коек, пятью межрайонными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психиатрическими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отделениями и шестнадцатью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психиатрическими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отделениями в составе многопрофильных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больниц. В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каждом районе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функционирует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кабинет психиатра. </a:t>
            </a:r>
          </a:p>
          <a:p>
            <a:pPr indent="449263" algn="just"/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000" dirty="0">
              <a:solidFill>
                <a:srgbClr val="2B6058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200" y="5373216"/>
            <a:ext cx="10953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200" y="5814228"/>
            <a:ext cx="109538" cy="146050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15" y="6306394"/>
            <a:ext cx="10953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714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94226251"/>
              </p:ext>
            </p:extLst>
          </p:nvPr>
        </p:nvGraphicFramePr>
        <p:xfrm>
          <a:off x="413538" y="1268760"/>
          <a:ext cx="820891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13538" y="116634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32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Дневные стационары по профилю «</a:t>
            </a:r>
            <a:r>
              <a:rPr lang="en-GB" sz="3200" dirty="0" err="1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психиатри</a:t>
            </a:r>
            <a:r>
              <a:rPr lang="ru-RU" sz="32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я» </a:t>
            </a:r>
            <a:endParaRPr lang="en-GB" sz="3200" b="1" dirty="0">
              <a:solidFill>
                <a:srgbClr val="2B605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116632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lvl="0" algn="ctr" eaLnBrk="1" hangingPunct="1">
              <a:tabLst/>
            </a:pPr>
            <a:r>
              <a:rPr lang="ru-RU" sz="1700" b="1" dirty="0">
                <a:solidFill>
                  <a:srgbClr val="2B6058"/>
                </a:solidFill>
                <a:latin typeface="Times New Roman"/>
                <a:ea typeface="Times New Roman"/>
                <a:cs typeface="+mn-cs"/>
              </a:rPr>
              <a:t>Схема маршрутизации пациентов  при оказании медицинской помощи населению  по профилю «психиатрия» в Республике Башкортостан</a:t>
            </a:r>
            <a:endParaRPr lang="ru-RU" sz="1700" dirty="0">
              <a:solidFill>
                <a:srgbClr val="2B6058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7578201" y="2971595"/>
            <a:ext cx="997872" cy="217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6" y="1340770"/>
            <a:ext cx="8132763" cy="531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1951859" y="971493"/>
            <a:ext cx="7425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B6058"/>
                </a:solidFill>
                <a:effectLst/>
                <a:uLnTx/>
                <a:uFillTx/>
                <a:latin typeface="Times New Roman"/>
                <a:ea typeface="Times New Roman"/>
              </a:rPr>
              <a:t>г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B6058"/>
                </a:solidFill>
                <a:effectLst/>
                <a:uLnTx/>
                <a:uFillTx/>
                <a:latin typeface="Times New Roman"/>
                <a:ea typeface="Times New Roman"/>
              </a:rPr>
              <a:t>. Уфа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2B6058"/>
              </a:solidFill>
              <a:effectLst/>
              <a:uLnTx/>
              <a:uFillTx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71089" y="971493"/>
            <a:ext cx="19257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2B6058"/>
                </a:solidFill>
                <a:latin typeface="Times New Roman"/>
                <a:ea typeface="Times New Roman"/>
              </a:rPr>
              <a:t>Районы и города РБ</a:t>
            </a:r>
            <a:endParaRPr lang="ru-RU" sz="1600" dirty="0">
              <a:solidFill>
                <a:srgbClr val="2B6058"/>
              </a:solidFill>
            </a:endParaRPr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857" y="3292189"/>
            <a:ext cx="2127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Умножение 37"/>
          <p:cNvSpPr/>
          <p:nvPr/>
        </p:nvSpPr>
        <p:spPr>
          <a:xfrm>
            <a:off x="1907704" y="4725144"/>
            <a:ext cx="626368" cy="576064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Умножение 38"/>
          <p:cNvSpPr/>
          <p:nvPr/>
        </p:nvSpPr>
        <p:spPr>
          <a:xfrm>
            <a:off x="4572117" y="3080471"/>
            <a:ext cx="266328" cy="237728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Умножение 39"/>
          <p:cNvSpPr/>
          <p:nvPr/>
        </p:nvSpPr>
        <p:spPr>
          <a:xfrm>
            <a:off x="6937412" y="2366589"/>
            <a:ext cx="266328" cy="316416"/>
          </a:xfrm>
          <a:prstGeom prst="mathMultiply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689" y="3721334"/>
            <a:ext cx="2190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093" y="4706139"/>
            <a:ext cx="21907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520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116632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lvl="0" algn="ctr" eaLnBrk="1" hangingPunct="1">
              <a:tabLst/>
            </a:pPr>
            <a:r>
              <a:rPr lang="ru-RU" sz="2800" dirty="0">
                <a:solidFill>
                  <a:srgbClr val="2B605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Внедренные </a:t>
            </a:r>
            <a:r>
              <a:rPr lang="ru-RU" sz="2800" dirty="0" smtClean="0">
                <a:solidFill>
                  <a:srgbClr val="2B605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мероприятия</a:t>
            </a:r>
            <a:endParaRPr lang="ru-RU" sz="2800" dirty="0">
              <a:solidFill>
                <a:srgbClr val="2B6058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7578201" y="2971595"/>
            <a:ext cx="997872" cy="217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0" y="1019760"/>
            <a:ext cx="9144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284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Реализован комплекс организационных  мер по профилактике и недопущению  заноса </a:t>
            </a:r>
            <a:r>
              <a:rPr lang="ru-RU" sz="2000" dirty="0" err="1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 инфекции – осуществлен переход на 2-х недельный график работы вахтовым методом, изменена структура отделений больницы - пациенты госпитализируются в приемно-карантинные отделения  (7, 3, 4 , 5 отделения) с последующим переводом в «обычные» отделения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>
              <a:lnSpc>
                <a:spcPts val="284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Разработаны алгоритмы действий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медицинских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работников при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выявлении пациента с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 симптомами </a:t>
            </a:r>
            <a:r>
              <a:rPr lang="ru-RU" sz="2000" dirty="0" err="1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 инфекции. </a:t>
            </a:r>
            <a:endParaRPr lang="ru-RU" sz="2000" dirty="0">
              <a:solidFill>
                <a:srgbClr val="2B6058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4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190 врачей и 304 специалиста со средним медицинским образованием прошли обучение на краткосрочных курсах по COVID-19.</a:t>
            </a:r>
          </a:p>
          <a:p>
            <a:pPr marL="342900" lvl="0" indent="-342900" algn="just">
              <a:lnSpc>
                <a:spcPts val="284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зональных </a:t>
            </a:r>
            <a:r>
              <a:rPr lang="ru-RU" sz="2000" dirty="0" err="1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видеоселекторных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 совещаний с врачами-психиатрами и главными врачами районных и городских больниц по вопросам организации психиатрической помощи.</a:t>
            </a:r>
          </a:p>
          <a:p>
            <a:pPr marL="342900" lvl="0" indent="-342900" algn="just">
              <a:lnSpc>
                <a:spcPts val="284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Пациентам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больницы проведено 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62 телемедицинские консультации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специалистами НМИЦ ПН им. В.П. Сербского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и НМИЦ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им. В.М. Бехтерева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целью уточнения диагноза и коррекции схемы лечения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solidFill>
                <a:srgbClr val="2B605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02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116632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lvl="0" algn="ctr" eaLnBrk="1" hangingPunct="1">
              <a:tabLst/>
            </a:pPr>
            <a:r>
              <a:rPr lang="ru-RU" sz="2800" dirty="0" smtClean="0">
                <a:solidFill>
                  <a:srgbClr val="2B605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Деятельность  </a:t>
            </a:r>
            <a:r>
              <a:rPr lang="ru-RU" sz="2800" dirty="0">
                <a:solidFill>
                  <a:srgbClr val="2B605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консультативно-диагностического отделения </a:t>
            </a:r>
            <a:r>
              <a:rPr lang="ru-RU" sz="2800" dirty="0" smtClean="0">
                <a:solidFill>
                  <a:srgbClr val="2B605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РКПБ</a:t>
            </a:r>
            <a:endParaRPr lang="ru-RU" sz="2800" dirty="0">
              <a:solidFill>
                <a:srgbClr val="2B6058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7578201" y="2971595"/>
            <a:ext cx="997872" cy="217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742" y="1340768"/>
            <a:ext cx="8553730" cy="5254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284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Все плановые консультации по </a:t>
            </a:r>
            <a:r>
              <a:rPr lang="ru-RU" sz="22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направлениям врачей-психиатров районов и городов РБ </a:t>
            </a:r>
            <a:r>
              <a:rPr lang="ru-RU" sz="22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проводятся врачами-психиатрами </a:t>
            </a:r>
            <a:r>
              <a:rPr lang="ru-RU" sz="22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консультативно-диагностического отделения больницы</a:t>
            </a:r>
            <a:r>
              <a:rPr lang="ru-RU" sz="22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2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ЦУК (центр удаленных консультаций</a:t>
            </a:r>
            <a:r>
              <a:rPr lang="ru-RU" sz="22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dirty="0">
              <a:solidFill>
                <a:srgbClr val="2B6058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ts val="284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 Прием на стационарное лечение осуществляется с соблюдением  санитарно-эпидемических мероприятий. Вход пациентов и их сопровождающих маркирован, как «красная зона». После термометрии, обработки рук </a:t>
            </a:r>
            <a:r>
              <a:rPr lang="ru-RU" sz="2200" dirty="0" err="1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дезинфектантами</a:t>
            </a:r>
            <a:r>
              <a:rPr lang="ru-RU" sz="22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, сбора эпидемиологического анамнеза, пациенты проводят в «чистую зону» приема специалистов. </a:t>
            </a:r>
            <a:endParaRPr lang="ru-RU" sz="2200" dirty="0">
              <a:solidFill>
                <a:srgbClr val="2B6058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ts val="284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2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на период пандемии </a:t>
            </a:r>
            <a:r>
              <a:rPr lang="ru-RU" sz="2200" dirty="0" err="1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2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 инфекции </a:t>
            </a:r>
            <a:r>
              <a:rPr lang="ru-RU" sz="22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было осуществлено перераспределение врачебных кадров КДО на амбулаторный прием в городские психоневрологические отделения больницы.  </a:t>
            </a:r>
            <a:endParaRPr lang="ru-RU" sz="2200" dirty="0">
              <a:solidFill>
                <a:srgbClr val="2B605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6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116632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lvl="0" algn="ctr" eaLnBrk="1" hangingPunct="1">
              <a:tabLst/>
            </a:pPr>
            <a:r>
              <a:rPr lang="ru-RU" sz="2800" dirty="0">
                <a:solidFill>
                  <a:srgbClr val="2B605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Оказание экстренной психиатрической помощи </a:t>
            </a:r>
          </a:p>
        </p:txBody>
      </p:sp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7578201" y="2971595"/>
            <a:ext cx="997872" cy="217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0323"/>
            <a:ext cx="3096344" cy="358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r="9696"/>
          <a:stretch/>
        </p:blipFill>
        <p:spPr bwMode="auto">
          <a:xfrm>
            <a:off x="3330711" y="1166977"/>
            <a:ext cx="2482577" cy="360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948" y="1179874"/>
            <a:ext cx="3084831" cy="356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" y="4776212"/>
            <a:ext cx="914399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0850"/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Выезд </a:t>
            </a:r>
            <a:r>
              <a:rPr lang="ru-RU" sz="19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бригад скорой психиатрической помощи </a:t>
            </a:r>
            <a:r>
              <a:rPr lang="ru-RU" sz="19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осуществляется </a:t>
            </a:r>
            <a:r>
              <a:rPr lang="ru-RU" sz="19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с предварительным заполнением  чек-листа </a:t>
            </a:r>
            <a:r>
              <a:rPr lang="ru-RU" sz="19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сбора </a:t>
            </a:r>
            <a:r>
              <a:rPr lang="ru-RU" sz="19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эпидемиологического </a:t>
            </a:r>
            <a:r>
              <a:rPr lang="ru-RU" sz="19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анамнеза и  </a:t>
            </a:r>
            <a:r>
              <a:rPr lang="ru-RU" sz="19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использованием средств индивидуальной защиты. </a:t>
            </a:r>
            <a:r>
              <a:rPr lang="ru-RU" sz="19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 На этапе доставки в стационар четко определяется тактика последующей госпитализации. При подозрении на КОВИД пациент поступает напрямую в бокс </a:t>
            </a:r>
            <a:r>
              <a:rPr lang="ru-RU" sz="1900" dirty="0" err="1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ковидного</a:t>
            </a:r>
            <a:r>
              <a:rPr lang="ru-RU" sz="19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 блока инфекционного отделения больницы. При оказании помощи на дому информация о пациенте передается активным вызовом в общесоматическую сеть.</a:t>
            </a:r>
            <a:endParaRPr lang="ru-RU" sz="1900" dirty="0">
              <a:solidFill>
                <a:srgbClr val="2B605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00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116632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lvl="0" algn="ctr" eaLnBrk="1" hangingPunct="1">
              <a:tabLst/>
            </a:pPr>
            <a:r>
              <a:rPr lang="ru-RU" sz="2800" dirty="0">
                <a:solidFill>
                  <a:srgbClr val="2B605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Организация амбулаторной психиатрической помощи </a:t>
            </a:r>
          </a:p>
        </p:txBody>
      </p:sp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7578201" y="2971595"/>
            <a:ext cx="997872" cy="217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zav-omko.RPB1\Desktop\467ca638-d87f-412f-bde7-a7f8ccfdd9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37104"/>
            <a:ext cx="2733391" cy="364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zav-omko.RPB1\Desktop\1db8a15d-aa7e-44df-ad6e-035265cb420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29750"/>
            <a:ext cx="2724893" cy="363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zav-omko.RPB1\Desktop\PHOTO-2020-05-22-10-49-3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42"/>
          <a:stretch/>
        </p:blipFill>
        <p:spPr bwMode="auto">
          <a:xfrm>
            <a:off x="3203848" y="1151834"/>
            <a:ext cx="2458616" cy="361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22" y="4762940"/>
            <a:ext cx="9144000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5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Прием в амбулаторных психоневрологических отделениях организован согласно разработанного в больнице алгоритма действий </a:t>
            </a:r>
            <a:r>
              <a:rPr lang="ru-RU" sz="195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медицинских </a:t>
            </a:r>
            <a:r>
              <a:rPr lang="ru-RU" sz="195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работников при </a:t>
            </a:r>
            <a:r>
              <a:rPr lang="ru-RU" sz="195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выявлении пациента с клиническими </a:t>
            </a:r>
            <a:r>
              <a:rPr lang="ru-RU" sz="195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проявлениями острого </a:t>
            </a:r>
            <a:r>
              <a:rPr lang="ru-RU" sz="195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респираторного вирусного </a:t>
            </a:r>
            <a:r>
              <a:rPr lang="ru-RU" sz="195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заболевания. До мая 2020 года большая доля осмотров пациентов группы </a:t>
            </a:r>
            <a:r>
              <a:rPr lang="ru-RU" sz="195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Д-1 (частые госпитализации</a:t>
            </a:r>
            <a:r>
              <a:rPr lang="ru-RU" sz="195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), Д-2 </a:t>
            </a:r>
            <a:r>
              <a:rPr lang="ru-RU" sz="195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(активное течение болезненного </a:t>
            </a:r>
            <a:r>
              <a:rPr lang="ru-RU" sz="195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процесса) проводилась </a:t>
            </a:r>
            <a:r>
              <a:rPr lang="ru-RU" sz="195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95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дому, также решались вопросы </a:t>
            </a:r>
            <a:r>
              <a:rPr lang="ru-RU" sz="195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социально-трудовой </a:t>
            </a:r>
            <a:r>
              <a:rPr lang="ru-RU" sz="195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реабилитации больных Д-4 группы. В настоящее время прием осуществляется в плановом режиме.</a:t>
            </a:r>
            <a:endParaRPr lang="ru-RU" sz="1950" dirty="0">
              <a:solidFill>
                <a:srgbClr val="2B605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90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0" y="218331"/>
            <a:ext cx="9144000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lvl="0" algn="ctr" eaLnBrk="1" hangingPunct="1">
              <a:tabLst/>
            </a:pPr>
            <a:r>
              <a:rPr lang="ru-RU" sz="2800" dirty="0">
                <a:solidFill>
                  <a:srgbClr val="2B6058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Работа стационара на дому </a:t>
            </a:r>
          </a:p>
        </p:txBody>
      </p:sp>
      <p:sp>
        <p:nvSpPr>
          <p:cNvPr id="63" name="Text Box 21"/>
          <p:cNvSpPr txBox="1">
            <a:spLocks noChangeArrowheads="1"/>
          </p:cNvSpPr>
          <p:nvPr/>
        </p:nvSpPr>
        <p:spPr bwMode="auto">
          <a:xfrm>
            <a:off x="7578201" y="2971595"/>
            <a:ext cx="997872" cy="217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1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1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zav-omko.RPB1\Desktop\IMG_44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0107"/>
            <a:ext cx="407137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2299" y="1120236"/>
            <a:ext cx="47122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приказу Приказ Министерства здравоохранения РБ от 20 апреля 2020 г. N 347-А "Об организации работы  медицинских организаций Республики Башкортостан, оказывающих медицинскую помощь пациентам по профилю «Психиатрия» на период эпидемии </a:t>
            </a:r>
            <a:r>
              <a:rPr lang="ru-RU" sz="2000" dirty="0" err="1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 инфекции» 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приостановлена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дневного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стационара с акцентированием работы отделений  интенсивного оказания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психиатрической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помощи и скорой психиатрической помощи. </a:t>
            </a:r>
            <a:r>
              <a:rPr lang="ru-RU" sz="200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Пересмотрена </a:t>
            </a:r>
            <a:r>
              <a:rPr lang="ru-RU" sz="200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терапевтическая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тактика,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 используются </a:t>
            </a:r>
            <a:r>
              <a:rPr lang="ru-RU" sz="2000" dirty="0" err="1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дюрантные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 формы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антипсихотиков. </a:t>
            </a:r>
            <a:r>
              <a:rPr lang="ru-RU" sz="2000" dirty="0" smtClean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Выписанные </a:t>
            </a:r>
            <a:r>
              <a:rPr lang="ru-RU" sz="2000" dirty="0">
                <a:solidFill>
                  <a:srgbClr val="2B6058"/>
                </a:solidFill>
                <a:latin typeface="Times New Roman" pitchFamily="18" charset="0"/>
                <a:cs typeface="Times New Roman" pitchFamily="18" charset="0"/>
              </a:rPr>
              <a:t>рецепты передавались в аптеки, а пациенты информировались по телефону о возможности забрать рецепт. </a:t>
            </a:r>
          </a:p>
        </p:txBody>
      </p:sp>
    </p:spTree>
    <p:extLst>
      <p:ext uri="{BB962C8B-B14F-4D97-AF65-F5344CB8AC3E}">
        <p14:creationId xmlns:p14="http://schemas.microsoft.com/office/powerpoint/2010/main" val="2500337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Тема Office">
    <a:majorFont>
      <a:latin typeface="Arial"/>
      <a:ea typeface=""/>
      <a:cs typeface="Lucida Sans Unicode"/>
    </a:majorFont>
    <a:minorFont>
      <a:latin typeface="Times New Roman"/>
      <a:ea typeface=""/>
      <a:cs typeface="Lucida Sans Unicode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1835</TotalTime>
  <Words>1036</Words>
  <Application>Microsoft Office PowerPoint</Application>
  <PresentationFormat>Экран (4:3)</PresentationFormat>
  <Paragraphs>229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Zased_W_</vt:lpstr>
      <vt:lpstr>1_Zased_W_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zav-omko</cp:lastModifiedBy>
  <cp:revision>92</cp:revision>
  <cp:lastPrinted>2020-08-06T04:43:33Z</cp:lastPrinted>
  <dcterms:created xsi:type="dcterms:W3CDTF">2020-05-12T04:49:14Z</dcterms:created>
  <dcterms:modified xsi:type="dcterms:W3CDTF">2020-08-06T05:16:04Z</dcterms:modified>
</cp:coreProperties>
</file>