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374" r:id="rId2"/>
    <p:sldId id="375" r:id="rId3"/>
    <p:sldId id="368" r:id="rId4"/>
    <p:sldId id="373" r:id="rId5"/>
    <p:sldId id="256" r:id="rId6"/>
    <p:sldId id="357" r:id="rId7"/>
    <p:sldId id="369" r:id="rId8"/>
    <p:sldId id="293" r:id="rId9"/>
    <p:sldId id="371" r:id="rId10"/>
    <p:sldId id="291" r:id="rId11"/>
    <p:sldId id="370" r:id="rId12"/>
    <p:sldId id="340" r:id="rId13"/>
    <p:sldId id="333" r:id="rId14"/>
    <p:sldId id="344" r:id="rId15"/>
    <p:sldId id="37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372" autoAdjust="0"/>
    <p:restoredTop sz="99425" autoAdjust="0"/>
  </p:normalViewPr>
  <p:slideViewPr>
    <p:cSldViewPr>
      <p:cViewPr varScale="1">
        <p:scale>
          <a:sx n="116" d="100"/>
          <a:sy n="116" d="100"/>
        </p:scale>
        <p:origin x="-144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96842-53FA-4404-A88F-6A085028824D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ECFD5-5824-4FD1-B036-F18EC9D81D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8293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3074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104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2317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9033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687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5773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5487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6484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3691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2460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5488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985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Краткие сведение о Приморском крае.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Приморский край расположен на юге Дальнего Востока, в юго-восточной части России. На севере граничит с Хабаровским краем, на западе с КНР, на юго-западе с КНДР, с юга и востока омывается Японским морем. </a:t>
            </a:r>
          </a:p>
          <a:p>
            <a:r>
              <a:rPr lang="ru-RU" dirty="0" smtClean="0"/>
              <a:t>Максимальная протяжённость края (от устья реки Туманной  до истоков реки </a:t>
            </a:r>
            <a:r>
              <a:rPr lang="ru-RU" dirty="0" err="1" smtClean="0"/>
              <a:t>Самарга</a:t>
            </a:r>
            <a:r>
              <a:rPr lang="ru-RU" dirty="0" smtClean="0"/>
              <a:t>) около 900 км. Наибольшая ширина (от долины реки Уссури до побережья Японского моря) около 280 км.</a:t>
            </a:r>
          </a:p>
          <a:p>
            <a:r>
              <a:rPr lang="ru-RU" dirty="0" smtClean="0"/>
              <a:t>Общая протяжённость границ края 3000 км, из них морские около 1500 км</a:t>
            </a:r>
          </a:p>
          <a:p>
            <a:r>
              <a:rPr lang="ru-RU" dirty="0" smtClean="0"/>
              <a:t>Площадь: 165 900 км²</a:t>
            </a:r>
          </a:p>
          <a:p>
            <a:r>
              <a:rPr lang="ru-RU" dirty="0" smtClean="0"/>
              <a:t>Численность населения края по данным Росстата составляет 1 895 868 человек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368" y="116632"/>
            <a:ext cx="11089232" cy="63367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РЕЖИМНО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-ОГРАНИЧИТЕЛЬНЫЕ МЕРОПРИЯТИЯ:</a:t>
            </a:r>
          </a:p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Отмена плановой помощи в стационарных отделения (психиатрия, наркология) и дневных стационарах;</a:t>
            </a:r>
          </a:p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Запрет всех видов совместительства;</a:t>
            </a:r>
          </a:p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Введение масочного режима для сотрудников, пациентов, сопровождающих лиц и бригад СМП, входной контроль температуры тела;</a:t>
            </a:r>
          </a:p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Разграничение входов в здание для пациентов и сотрудников</a:t>
            </a:r>
          </a:p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Запрет посещений родственников, ограничение количества сопровождающих до 1 человека; 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Централизованный прием передач пациентам на КПП.</a:t>
            </a:r>
          </a:p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Проведение медицинских манипуляций и организация питания в палатах;</a:t>
            </a:r>
          </a:p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Запрет на свободное перемещение пациентов внутри отделений и по территории;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Увеличение кратности дезинфекции поверхностей, воздуха;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Размещение дополнительных дозаторов для кожного антисептика, бактерицидных облучателей;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080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latin typeface="Arial" pitchFamily="34" charset="0"/>
                <a:cs typeface="Arial" pitchFamily="34" charset="0"/>
              </a:rPr>
              <a:t>Особенности судебно-психиатрической экспертной деятельности в условиях новой </a:t>
            </a:r>
            <a:r>
              <a:rPr lang="ru-RU" sz="2700" b="1" dirty="0" err="1" smtClean="0">
                <a:latin typeface="Arial" pitchFamily="34" charset="0"/>
                <a:cs typeface="Arial" pitchFamily="34" charset="0"/>
              </a:rPr>
              <a:t>коронавирусной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 инфекции </a:t>
            </a:r>
            <a:r>
              <a:rPr lang="en-US" sz="2700" b="1" dirty="0" smtClean="0">
                <a:latin typeface="Arial" pitchFamily="34" charset="0"/>
                <a:cs typeface="Arial" pitchFamily="34" charset="0"/>
              </a:rPr>
              <a:t>COVID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-19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23392" y="1412776"/>
            <a:ext cx="5041776" cy="923330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Судебно-психиатрическая деятельность в амбулаторных условиях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12024" y="1412776"/>
            <a:ext cx="5380522" cy="707886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Судебно-психиатрическая деятельность в стационарных условиях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40016" y="2500306"/>
            <a:ext cx="5400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Госпитализация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подэкспертных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 отделения стационарной судебно-психиатрической экспертизы осуществляется с соблюдением мер противоэпидемической направленности.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Подэкспертные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поступающие в «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стражное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 отделение обследуются на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COVID-19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 следственном изоляторе.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9376" y="2564904"/>
            <a:ext cx="566462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Осуществлялась в очном формате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Организован санитарно-противоэпидемический </a:t>
            </a:r>
            <a:r>
              <a:rPr lang="ru-RU" dirty="0">
                <a:latin typeface="Arial" pitchFamily="34" charset="0"/>
                <a:cs typeface="Arial" pitchFamily="34" charset="0"/>
              </a:rPr>
              <a:t>фильтр,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dirty="0">
                <a:latin typeface="Arial" pitchFamily="34" charset="0"/>
                <a:cs typeface="Arial" pitchFamily="34" charset="0"/>
              </a:rPr>
              <a:t>входе в отделение, где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медицинской сестрой АСПЭ проводится:</a:t>
            </a:r>
          </a:p>
          <a:p>
            <a:pPr marL="171450" indent="-171450" algn="just"/>
            <a:r>
              <a:rPr lang="ru-RU" dirty="0" smtClean="0">
                <a:latin typeface="Arial" pitchFamily="34" charset="0"/>
                <a:cs typeface="Arial" pitchFamily="34" charset="0"/>
              </a:rPr>
              <a:t>    - осмотр </a:t>
            </a:r>
            <a:r>
              <a:rPr lang="ru-RU" dirty="0">
                <a:latin typeface="Arial" pitchFamily="34" charset="0"/>
                <a:cs typeface="Arial" pitchFamily="34" charset="0"/>
              </a:rPr>
              <a:t>всех экспертных на наличие простудного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заболевания;</a:t>
            </a:r>
          </a:p>
          <a:p>
            <a:pPr marL="171450" indent="-171450" algn="just"/>
            <a:r>
              <a:rPr lang="ru-RU" dirty="0" smtClean="0">
                <a:latin typeface="Arial" pitchFamily="34" charset="0"/>
                <a:cs typeface="Arial" pitchFamily="34" charset="0"/>
              </a:rPr>
              <a:t>      - </a:t>
            </a:r>
            <a:r>
              <a:rPr lang="ru-RU" dirty="0">
                <a:latin typeface="Arial" pitchFamily="34" charset="0"/>
                <a:cs typeface="Arial" pitchFamily="34" charset="0"/>
              </a:rPr>
              <a:t>термометрия,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обработка </a:t>
            </a:r>
            <a:r>
              <a:rPr lang="ru-RU" dirty="0">
                <a:latin typeface="Arial" pitchFamily="34" charset="0"/>
                <a:cs typeface="Arial" pitchFamily="34" charset="0"/>
              </a:rPr>
              <a:t>рук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антисептиком.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Строгое </a:t>
            </a:r>
            <a:r>
              <a:rPr lang="ru-RU" dirty="0">
                <a:latin typeface="Arial" pitchFamily="34" charset="0"/>
                <a:cs typeface="Arial" pitchFamily="34" charset="0"/>
              </a:rPr>
              <a:t>соблюдение социальной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дистанции, ожидание  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приглашения на экспертизу в парковой зоне, либо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спец.машине (</a:t>
            </a:r>
            <a:r>
              <a:rPr lang="ru-RU" dirty="0">
                <a:latin typeface="Arial" pitchFamily="34" charset="0"/>
                <a:cs typeface="Arial" pitchFamily="34" charset="0"/>
              </a:rPr>
              <a:t>для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стражных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Работа </a:t>
            </a:r>
            <a:r>
              <a:rPr lang="ru-RU" dirty="0">
                <a:latin typeface="Arial" pitchFamily="34" charset="0"/>
                <a:cs typeface="Arial" pitchFamily="34" charset="0"/>
              </a:rPr>
              <a:t>сотрудников только в средствах индивидуальной защиты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35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Режимно-ограничительные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мероприятия на 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амбулаторном этапе</a:t>
            </a:r>
            <a:r>
              <a:rPr lang="ru-RU" sz="3600" dirty="0" smtClean="0"/>
              <a:t>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52736"/>
            <a:ext cx="10515600" cy="5124227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Прием по предварительной записи с интервалом 30 минут;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Допустимое консультирование врачом по телефону;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Соблюдается масочный режим;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Сотрудники диспансера ежедневно осуществляют термометрию;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Соблюдается рекомендованная дистанция в 1,5-2 метра между посетителями;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Всем пришедшим на прием пациентам предлагается обрабатывать руки антисептиком.</a:t>
            </a: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6207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68" y="116633"/>
            <a:ext cx="9686900" cy="7200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Профилактические мероприятия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344" y="1196752"/>
            <a:ext cx="11162456" cy="4980211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Информирование пациентов и посетителей о симптомах</a:t>
            </a:r>
            <a:r>
              <a:rPr lang="en-US" sz="2400" dirty="0" smtClean="0"/>
              <a:t> </a:t>
            </a:r>
            <a:r>
              <a:rPr lang="en-US" sz="2400" dirty="0" err="1" smtClean="0"/>
              <a:t>COVID</a:t>
            </a:r>
            <a:r>
              <a:rPr lang="ru-RU" sz="2400" dirty="0" smtClean="0"/>
              <a:t> </a:t>
            </a:r>
            <a:r>
              <a:rPr lang="en-US" sz="2400" dirty="0" smtClean="0"/>
              <a:t>- 19</a:t>
            </a:r>
            <a:r>
              <a:rPr lang="ru-RU" sz="2400" dirty="0" smtClean="0"/>
              <a:t>, соблюдении правил личной, общественной гигиены (режим регулярного мытья рук и обработка кожными антисептиками, соблюдение социальной дистанции, кашлевая гигиена):</a:t>
            </a:r>
          </a:p>
          <a:p>
            <a:pPr marL="0" indent="0">
              <a:buNone/>
            </a:pPr>
            <a:r>
              <a:rPr lang="ru-RU" sz="2400" dirty="0" smtClean="0"/>
              <a:t>Информирование персонала о регламентирующих документах по новой </a:t>
            </a:r>
            <a:r>
              <a:rPr lang="ru-RU" sz="2400" dirty="0" err="1" smtClean="0"/>
              <a:t>коронавирусной</a:t>
            </a:r>
            <a:r>
              <a:rPr lang="ru-RU" sz="2400" dirty="0" smtClean="0"/>
              <a:t> инфекции, проведение обучения по тактике действия при выявлении больного (подозрительного) на </a:t>
            </a:r>
            <a:r>
              <a:rPr lang="en-US" sz="2400" dirty="0" smtClean="0"/>
              <a:t>COVID – 19</a:t>
            </a:r>
            <a:r>
              <a:rPr lang="ru-RU" sz="2400" dirty="0" smtClean="0"/>
              <a:t>: </a:t>
            </a:r>
            <a:r>
              <a:rPr lang="ru-RU" sz="2400" dirty="0" err="1" smtClean="0"/>
              <a:t>вебинары</a:t>
            </a:r>
            <a:r>
              <a:rPr lang="ru-RU" sz="2400" dirty="0" smtClean="0"/>
              <a:t>, видеоролики, тренинги. </a:t>
            </a:r>
          </a:p>
          <a:p>
            <a:pPr marL="0" indent="0">
              <a:buNone/>
            </a:pPr>
            <a:endParaRPr lang="ru-RU" sz="2400" dirty="0" smtClean="0"/>
          </a:p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3406695"/>
            <a:ext cx="3273694" cy="3451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3933056"/>
            <a:ext cx="2738903" cy="27089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96" y="3573016"/>
            <a:ext cx="1728192" cy="30816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580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68" y="260649"/>
            <a:ext cx="9686900" cy="720079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Arial Black" panose="020B0A04020102020204" pitchFamily="34" charset="0"/>
              </a:rPr>
              <a:t>Профилактические мероприятия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344" y="1196752"/>
            <a:ext cx="11162456" cy="498021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 smtClean="0"/>
              <a:t>Тщательный сбор эпидемиологического анамнеза на амбулаторном приеме и при обращении в стационар;</a:t>
            </a:r>
          </a:p>
          <a:p>
            <a:pPr>
              <a:lnSpc>
                <a:spcPct val="100000"/>
              </a:lnSpc>
            </a:pPr>
            <a:r>
              <a:rPr lang="ru-RU" sz="2400" dirty="0" smtClean="0"/>
              <a:t>Заполнение пациентом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 smtClean="0"/>
              <a:t>   эпидемиологического листа.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111" y="1668800"/>
            <a:ext cx="460851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6299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568" y="476672"/>
            <a:ext cx="7706072" cy="1479699"/>
          </a:xfrm>
        </p:spPr>
        <p:txBody>
          <a:bodyPr>
            <a:noAutofit/>
          </a:bodyPr>
          <a:lstStyle/>
          <a:p>
            <a:r>
              <a:rPr lang="ru-RU" sz="6000" dirty="0" smtClean="0"/>
              <a:t>Спасибо за внимание!</a:t>
            </a:r>
            <a:br>
              <a:rPr lang="ru-RU" sz="6000" dirty="0" smtClean="0"/>
            </a:br>
            <a:endParaRPr lang="ru-RU" sz="6000" dirty="0"/>
          </a:p>
        </p:txBody>
      </p:sp>
      <p:pic>
        <p:nvPicPr>
          <p:cNvPr id="5" name="Picture 8" descr="IMG_95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3632" y="1268760"/>
            <a:ext cx="6408712" cy="463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5480" y="140261"/>
            <a:ext cx="9217024" cy="6538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5920" y="365125"/>
            <a:ext cx="5977880" cy="155170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Эпидемиологическая ситуация в Приморском крае (по состоянию на 04.08.2020г.)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" descr="КАРТА Прим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1344" y="116632"/>
            <a:ext cx="4887307" cy="6469281"/>
          </a:xfrm>
          <a:noFill/>
          <a:ln/>
        </p:spPr>
      </p:pic>
      <p:sp>
        <p:nvSpPr>
          <p:cNvPr id="5" name="Прямоугольник 4"/>
          <p:cNvSpPr/>
          <p:nvPr/>
        </p:nvSpPr>
        <p:spPr>
          <a:xfrm>
            <a:off x="5447928" y="1844824"/>
            <a:ext cx="6096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Всего заболело - 7216.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За сутки -   98. 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Всего выздоровело  - 5524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За сутки - 68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Всего умерло  -90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За сутки  -3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Постановлением губернатора края Олега Кожемяко ограничительные меры в рамках режима повышенной готовности продлены в Приморье до 14 августа включительно.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Arial" pitchFamily="34" charset="0"/>
                <a:cs typeface="Arial" pitchFamily="34" charset="0"/>
              </a:rPr>
              <a:t>Сеть психиатрической службы Приморского края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100" dirty="0" smtClean="0"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по состоянию на конец 2019 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Состоит из нескольких крупных психиатрических больниц с общим коечным фондом 1933 койки и амбулаторными диспансерными отделениями, включает в себя: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1. ГБУЗ «Краевая клиническая психиатрическая больница» с основным подразделением в г.Владивостоке (510 коек) и филиалом в г.Находка (120 коек);</a:t>
            </a:r>
          </a:p>
          <a:p>
            <a:r>
              <a:rPr lang="ru-RU" dirty="0" smtClean="0"/>
              <a:t>2. ГБУЗ «Краевая психиатрическая больница №1»  г.Уссурийск, с.Заречное (895 коек);</a:t>
            </a:r>
          </a:p>
          <a:p>
            <a:r>
              <a:rPr lang="ru-RU" dirty="0" smtClean="0"/>
              <a:t>3. ГБУЗ «Краевая психиатрическая больница №2» с основным подразделением в </a:t>
            </a:r>
            <a:r>
              <a:rPr lang="ru-RU" dirty="0" err="1" smtClean="0"/>
              <a:t>г.Спасске-Дальнем</a:t>
            </a:r>
            <a:r>
              <a:rPr lang="ru-RU" dirty="0" smtClean="0"/>
              <a:t> (125 коек) и филиалом в г.Лесозаводске (110 коек);</a:t>
            </a:r>
          </a:p>
          <a:p>
            <a:r>
              <a:rPr lang="ru-RU" dirty="0" smtClean="0"/>
              <a:t>4. ГБУЗ «Приморская краевая психиатрическая больница №5» г.Дальнегорск (101 койка);</a:t>
            </a:r>
          </a:p>
          <a:p>
            <a:r>
              <a:rPr lang="ru-RU" dirty="0" smtClean="0"/>
              <a:t>5. ГБУЗ «Краевая детская психиатрическая больница» г.Владивосток (45 коек);</a:t>
            </a:r>
          </a:p>
          <a:p>
            <a:r>
              <a:rPr lang="ru-RU" dirty="0" smtClean="0"/>
              <a:t>6. Психиатрическое отделение на 27 коек в структуре КГБУЗ «Центральная городская больница» г.Дальнереченск.</a:t>
            </a:r>
          </a:p>
          <a:p>
            <a:endParaRPr lang="ru-RU" dirty="0" smtClean="0"/>
          </a:p>
          <a:p>
            <a:r>
              <a:rPr lang="ru-RU" dirty="0" smtClean="0"/>
              <a:t>Имеются психиатрические кабинеты при ЦРБ.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7568" y="404664"/>
            <a:ext cx="8712968" cy="89492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Работа </a:t>
            </a:r>
            <a:r>
              <a:rPr lang="ru-RU" sz="2000" dirty="0">
                <a:latin typeface="Arial Black" panose="020B0A04020102020204" pitchFamily="34" charset="0"/>
                <a:cs typeface="Times New Roman" panose="02020603050405020304" pitchFamily="18" charset="0"/>
              </a:rPr>
              <a:t>ГБУЗ </a:t>
            </a:r>
            <a:r>
              <a:rPr lang="ru-RU" sz="20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«Краевая психиатрическая больница №1» в условиях эпидемии </a:t>
            </a:r>
            <a:r>
              <a:rPr lang="en-US" sz="20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COVID-19</a:t>
            </a:r>
            <a:endParaRPr lang="ru-RU" sz="20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03512" y="5231480"/>
            <a:ext cx="7992889" cy="1543000"/>
          </a:xfrm>
        </p:spPr>
        <p:txBody>
          <a:bodyPr>
            <a:noAutofit/>
          </a:bodyPr>
          <a:lstStyle/>
          <a:p>
            <a:r>
              <a:rPr lang="ru-RU" sz="1400" dirty="0" err="1" smtClean="0">
                <a:latin typeface="Arial Black" panose="020B0A04020102020204" pitchFamily="34" charset="0"/>
                <a:cs typeface="Arial" panose="020B0604020202020204" pitchFamily="34" charset="0"/>
              </a:rPr>
              <a:t>Шоколова</a:t>
            </a:r>
            <a:r>
              <a:rPr lang="ru-RU" sz="1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 Галина Викторовна </a:t>
            </a:r>
            <a:r>
              <a:rPr lang="ru-RU" sz="1400" dirty="0">
                <a:latin typeface="Arial Black" panose="020B0A04020102020204" pitchFamily="34" charset="0"/>
                <a:cs typeface="Arial" panose="020B0604020202020204" pitchFamily="34" charset="0"/>
              </a:rPr>
              <a:t>– гл. врач ГБУЗ </a:t>
            </a:r>
            <a:r>
              <a:rPr lang="ru-RU" sz="1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«КПБ №1», заслуженный </a:t>
            </a:r>
            <a:r>
              <a:rPr lang="ru-RU" sz="1400" dirty="0">
                <a:latin typeface="Arial Black" panose="020B0A04020102020204" pitchFamily="34" charset="0"/>
                <a:cs typeface="Arial" panose="020B0604020202020204" pitchFamily="34" charset="0"/>
              </a:rPr>
              <a:t>врач России, врач высшей категории, главный внештатный </a:t>
            </a:r>
            <a:r>
              <a:rPr lang="ru-RU" sz="1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специалист психиатр </a:t>
            </a:r>
            <a:r>
              <a:rPr lang="ru-RU" sz="1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Министерства здравоохранения Приморского края</a:t>
            </a:r>
            <a:endParaRPr lang="ru-RU" sz="14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latin typeface="Arial Black" panose="020B0A04020102020204" pitchFamily="34" charset="0"/>
                <a:cs typeface="Arial" panose="020B0604020202020204" pitchFamily="34" charset="0"/>
              </a:rPr>
              <a:t>Калашников Антон Владимирович – заместитель гл.врача по медицинской части ГБУЗ «КПБ №1» </a:t>
            </a:r>
            <a:endParaRPr lang="ru-RU" sz="11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ru-RU" sz="1200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Уссурийск 2020</a:t>
            </a:r>
            <a:endParaRPr lang="ru-RU" sz="14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Содержимое 11" descr="IMG_107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783632" y="1340768"/>
            <a:ext cx="6552728" cy="3903697"/>
          </a:xfrm>
          <a:prstGeom prst="rect">
            <a:avLst/>
          </a:prstGeom>
        </p:spPr>
      </p:pic>
    </p:spTree>
  </p:cSld>
  <p:clrMapOvr>
    <a:masterClrMapping/>
  </p:clrMapOvr>
  <p:transition advTm="10481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95400" y="188641"/>
            <a:ext cx="10873208" cy="6941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КРАЕВАЯ ПСИХИАТРИЧЕСКАЯ БОЛЬНИЦА №1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медицинская организация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уровня</a:t>
            </a:r>
          </a:p>
          <a:p>
            <a:pPr marL="0" indent="0" algn="just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Главная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цель деятельности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/>
              <a:t>оказание специализированной медицинской помощи(психиатрической,  психотерапевтической,  наркологической) в условиях стационара населению Приморского края, в том числе лицам, страдающим сочетанной патологией (туберкулёз лёгких и психические расстройства), а также нуждающимся в принудительном лечении общего и специализированного типа; </a:t>
            </a:r>
          </a:p>
          <a:p>
            <a:pPr marL="0" indent="411163">
              <a:spcBef>
                <a:spcPts val="0"/>
              </a:spcBef>
              <a:buFontTx/>
              <a:buChar char="-"/>
              <a:defRPr/>
            </a:pPr>
            <a:r>
              <a:rPr lang="ru-RU" dirty="0" smtClean="0"/>
              <a:t>оказание специализированной медицинской помощи (психиатрической, психотерапевтической, наркологической) в условиях диспансерных отделений - психиатрическом и наркологическом, в дневных стационарах психиатрического и наркологического профилей.</a:t>
            </a:r>
          </a:p>
          <a:p>
            <a:pPr marL="0" indent="411163">
              <a:spcBef>
                <a:spcPts val="0"/>
              </a:spcBef>
              <a:buFontTx/>
              <a:buChar char="-"/>
              <a:defRPr/>
            </a:pPr>
            <a:r>
              <a:rPr lang="ru-RU" dirty="0" smtClean="0"/>
              <a:t>проведение амбулаторной и стационарной судебно-психиатрической экспертизы</a:t>
            </a:r>
          </a:p>
          <a:p>
            <a:pPr marL="0" indent="0" algn="just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233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9376" y="476672"/>
            <a:ext cx="10515600" cy="6192688"/>
          </a:xfrm>
        </p:spPr>
        <p:txBody>
          <a:bodyPr>
            <a:normAutofit fontScale="47500" lnSpcReduction="20000"/>
          </a:bodyPr>
          <a:lstStyle/>
          <a:p>
            <a:pPr fontAlgn="t">
              <a:buNone/>
            </a:pPr>
            <a:r>
              <a:rPr lang="ru-RU" sz="5100" b="1" dirty="0" smtClean="0">
                <a:latin typeface="Arial" pitchFamily="34" charset="0"/>
                <a:cs typeface="Arial" pitchFamily="34" charset="0"/>
              </a:rPr>
              <a:t>ГБУЗ «Краевая психиатрическая больница №1»</a:t>
            </a:r>
            <a:endParaRPr lang="ru-RU" sz="51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3600" dirty="0" smtClean="0"/>
              <a:t>В стационаре мощностью 895 коек развернуты:</a:t>
            </a:r>
          </a:p>
          <a:p>
            <a:pPr>
              <a:lnSpc>
                <a:spcPct val="150000"/>
              </a:lnSpc>
            </a:pPr>
            <a:r>
              <a:rPr lang="ru-RU" sz="3600" dirty="0" smtClean="0"/>
              <a:t>9 отделений психиатрических, </a:t>
            </a:r>
          </a:p>
          <a:p>
            <a:pPr>
              <a:lnSpc>
                <a:spcPct val="150000"/>
              </a:lnSpc>
            </a:pPr>
            <a:r>
              <a:rPr lang="ru-RU" sz="3600" dirty="0" smtClean="0"/>
              <a:t>1 отделение психиатрическое для детей, </a:t>
            </a:r>
          </a:p>
          <a:p>
            <a:pPr>
              <a:lnSpc>
                <a:spcPct val="150000"/>
              </a:lnSpc>
            </a:pPr>
            <a:r>
              <a:rPr lang="ru-RU" sz="3600" dirty="0" smtClean="0"/>
              <a:t>2 отделения стационарной судебно-психиатрической экспертизы для лиц, не содержащихся под стражей, </a:t>
            </a:r>
          </a:p>
          <a:p>
            <a:pPr>
              <a:lnSpc>
                <a:spcPct val="150000"/>
              </a:lnSpc>
            </a:pPr>
            <a:r>
              <a:rPr lang="ru-RU" sz="3600" dirty="0" smtClean="0"/>
              <a:t>1 отделение стационарной судебно-психиатрической экспертизы для лиц, содержащихся под стражей, </a:t>
            </a:r>
          </a:p>
          <a:p>
            <a:pPr>
              <a:lnSpc>
                <a:spcPct val="150000"/>
              </a:lnSpc>
            </a:pPr>
            <a:r>
              <a:rPr lang="ru-RU" sz="3600" dirty="0" smtClean="0"/>
              <a:t>2 </a:t>
            </a:r>
            <a:r>
              <a:rPr lang="ru-RU" sz="3600" dirty="0" err="1" smtClean="0"/>
              <a:t>психотуберкулезных</a:t>
            </a:r>
            <a:r>
              <a:rPr lang="ru-RU" sz="3600" dirty="0" smtClean="0"/>
              <a:t> отделения, </a:t>
            </a:r>
          </a:p>
          <a:p>
            <a:pPr>
              <a:lnSpc>
                <a:spcPct val="150000"/>
              </a:lnSpc>
            </a:pPr>
            <a:r>
              <a:rPr lang="ru-RU" sz="3600" dirty="0" smtClean="0"/>
              <a:t> отделение принудительного лечения общего типа, </a:t>
            </a:r>
          </a:p>
          <a:p>
            <a:pPr>
              <a:lnSpc>
                <a:spcPct val="150000"/>
              </a:lnSpc>
            </a:pPr>
            <a:r>
              <a:rPr lang="ru-RU" sz="3600" dirty="0" smtClean="0"/>
              <a:t>отделения принудительного лечения специализированного типа,  </a:t>
            </a:r>
          </a:p>
          <a:p>
            <a:pPr>
              <a:lnSpc>
                <a:spcPct val="150000"/>
              </a:lnSpc>
            </a:pPr>
            <a:r>
              <a:rPr lang="ru-RU" sz="3600" dirty="0" smtClean="0"/>
              <a:t>1 наркологическое отделение. </a:t>
            </a:r>
          </a:p>
          <a:p>
            <a:pPr>
              <a:lnSpc>
                <a:spcPct val="150000"/>
              </a:lnSpc>
            </a:pPr>
            <a:r>
              <a:rPr lang="ru-RU" sz="3600" dirty="0" smtClean="0"/>
              <a:t>Кроме того помощь оказывается в 2 отделениях дневного стационара: психиатрическом  и наркологическом.</a:t>
            </a:r>
          </a:p>
          <a:p>
            <a:pPr fontAlgn="t"/>
            <a:r>
              <a:rPr lang="ru-RU" sz="3600" dirty="0" smtClean="0"/>
              <a:t>Диспансерное отделение</a:t>
            </a:r>
          </a:p>
          <a:p>
            <a:pPr fontAlgn="t"/>
            <a:r>
              <a:rPr lang="ru-RU" sz="3600" dirty="0" smtClean="0"/>
              <a:t>Отделение АСПЭ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51384" y="476672"/>
            <a:ext cx="10873208" cy="5037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 ГБУЗ «КПБ №1» в условиях распространения новой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коронавирусной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инфекции: 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Соблюдение требований  федеральных и региональных нормативных документов о порядке работы медицинских организаций в условиях эпидемии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Оказание помощи населению Приморского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края в связи с угрозой распространения новой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коронавирусной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инфекции;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Защита как пациентов, так и сотрудников стационарных отделений и психиатрического диспансера.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 базе психиатрического и наркологического отделений создано смешанное приемно-карантинное отделение на 75 коек (35 женских и 40 мужских). В составе отделения имеется два изолятора на 4 койки где размещаются пациенты с подозрением на инфекцию.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494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СВЕДЕНИЯ О ПОСТУПИВШИХ ПАЦИЕНТАХ  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 ПРИЕМНО-КАРАНТИННОЕ ОТДЕЛЕНИЕ  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ЗА ПЕРИОД С 21.04.2020 ПО 31.07.2020 ГОД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 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839788" y="1700213"/>
          <a:ext cx="11229975" cy="3995737"/>
        </p:xfrm>
        <a:graphic>
          <a:graphicData uri="http://schemas.openxmlformats.org/presentationml/2006/ole">
            <p:oleObj spid="_x0000_s1026" name="Лист" r:id="rId3" imgW="11229994" imgH="3971823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4030</TotalTime>
  <Words>834</Words>
  <Application>Microsoft Office PowerPoint</Application>
  <PresentationFormat>Произвольный</PresentationFormat>
  <Paragraphs>97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Лист</vt:lpstr>
      <vt:lpstr>Краткие сведение о Приморском крае.</vt:lpstr>
      <vt:lpstr>Слайд 2</vt:lpstr>
      <vt:lpstr> Эпидемиологическая ситуация в Приморском крае (по состоянию на 04.08.2020г.) </vt:lpstr>
      <vt:lpstr>Сеть психиатрической службы Приморского края по состоянию на конец 2019 г. </vt:lpstr>
      <vt:lpstr>Работа ГБУЗ «Краевая психиатрическая больница №1» в условиях эпидемии COVID-19</vt:lpstr>
      <vt:lpstr>Слайд 6</vt:lpstr>
      <vt:lpstr>Слайд 7</vt:lpstr>
      <vt:lpstr>Слайд 8</vt:lpstr>
      <vt:lpstr>СВЕДЕНИЯ О ПОСТУПИВШИХ ПАЦИЕНТАХ   В ПРИЕМНО-КАРАНТИННОЕ ОТДЕЛЕНИЕ   ЗА ПЕРИОД С 21.04.2020 ПО 31.07.2020 ГОД</vt:lpstr>
      <vt:lpstr>Слайд 10</vt:lpstr>
      <vt:lpstr>Особенности судебно-психиатрической экспертной деятельности в условиях новой коронавирусной инфекции COVID-19 </vt:lpstr>
      <vt:lpstr>Режимно-ограничительные мероприятия на  амбулаторном этапе:</vt:lpstr>
      <vt:lpstr>Профилактические мероприятия</vt:lpstr>
      <vt:lpstr>Профилактические мероприятия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uzer</dc:creator>
  <cp:lastModifiedBy>admin</cp:lastModifiedBy>
  <cp:revision>280</cp:revision>
  <dcterms:created xsi:type="dcterms:W3CDTF">2012-10-09T01:46:05Z</dcterms:created>
  <dcterms:modified xsi:type="dcterms:W3CDTF">2020-08-04T04:15:44Z</dcterms:modified>
</cp:coreProperties>
</file>