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5" autoAdjust="0"/>
    <p:restoredTop sz="86437" autoAdjust="0"/>
  </p:normalViewPr>
  <p:slideViewPr>
    <p:cSldViewPr>
      <p:cViewPr>
        <p:scale>
          <a:sx n="117" d="100"/>
          <a:sy n="117" d="100"/>
        </p:scale>
        <p:origin x="-23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7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E5A56-5C65-4F18-8F8D-53E91AAAF25A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0696E-D5B4-4D13-8487-FC0F2EA77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3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40696E-D5B4-4D13-8487-FC0F2EA774E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07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1F0915-5AB4-4E89-A8B6-A17F268DFC36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F440DAF-A0D6-465E-A089-EF0B17F795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Организация </a:t>
            </a:r>
            <a:r>
              <a:rPr lang="ru-RU" sz="4000" b="1" dirty="0"/>
              <a:t>психиатрической </a:t>
            </a:r>
            <a:r>
              <a:rPr lang="ru-RU" sz="4000" b="1" dirty="0" smtClean="0"/>
              <a:t> помощи в Камчатском крае в </a:t>
            </a:r>
            <a:r>
              <a:rPr lang="ru-RU" sz="4000" b="1" dirty="0"/>
              <a:t>условиях чрезвычайной ситуации – </a:t>
            </a:r>
            <a:r>
              <a:rPr lang="ru-RU" sz="4000" b="1" dirty="0">
                <a:solidFill>
                  <a:schemeClr val="bg1"/>
                </a:solidFill>
              </a:rPr>
              <a:t>пандемии </a:t>
            </a:r>
            <a:r>
              <a:rPr lang="en-US" sz="4000" b="1" dirty="0">
                <a:solidFill>
                  <a:schemeClr val="bg1"/>
                </a:solidFill>
              </a:rPr>
              <a:t>C</a:t>
            </a:r>
            <a:r>
              <a:rPr lang="en-US" sz="4000" b="1" dirty="0"/>
              <a:t>OVID-19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8064896" cy="1872208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</a:rPr>
              <a:t>ГБУЗ «Камчатский краевой психоневрологический </a:t>
            </a:r>
            <a:r>
              <a:rPr lang="ru-RU" sz="1800" dirty="0" smtClean="0">
                <a:solidFill>
                  <a:schemeClr val="bg1"/>
                </a:solidFill>
              </a:rPr>
              <a:t>диспансер»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/>
              <a:t>e-mail:kkpnd.office@yandex.ru</a:t>
            </a:r>
            <a:endParaRPr lang="ru-RU" sz="1800" dirty="0">
              <a:solidFill>
                <a:schemeClr val="bg1"/>
              </a:solidFill>
            </a:endParaRPr>
          </a:p>
          <a:p>
            <a:r>
              <a:rPr lang="ru-RU" sz="1800" dirty="0">
                <a:solidFill>
                  <a:schemeClr val="bg1"/>
                </a:solidFill>
              </a:rPr>
              <a:t>Главный врач </a:t>
            </a:r>
            <a:r>
              <a:rPr lang="ru-RU" sz="1800" dirty="0" smtClean="0">
                <a:solidFill>
                  <a:schemeClr val="bg1"/>
                </a:solidFill>
              </a:rPr>
              <a:t>Евгения </a:t>
            </a:r>
            <a:r>
              <a:rPr lang="ru-RU" sz="1800" dirty="0">
                <a:solidFill>
                  <a:schemeClr val="bg1"/>
                </a:solidFill>
              </a:rPr>
              <a:t>Викторовна </a:t>
            </a:r>
            <a:r>
              <a:rPr lang="ru-RU" sz="1800" dirty="0" smtClean="0">
                <a:solidFill>
                  <a:schemeClr val="bg1"/>
                </a:solidFill>
              </a:rPr>
              <a:t>Назипова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Г. Петропавловск-Камчатский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18.06.2020г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39A4BC-7E1B-4FA6-82D5-CA3D3379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Увеличение общего количества звонков (март-июнь) на 50-60% (преимущественно, в апреле)</a:t>
            </a:r>
          </a:p>
          <a:p>
            <a:r>
              <a:rPr lang="ru-RU" dirty="0"/>
              <a:t>Примерно 10% звонков связаны с </a:t>
            </a:r>
            <a:r>
              <a:rPr lang="en-US" dirty="0"/>
              <a:t>COVID-19 </a:t>
            </a:r>
            <a:r>
              <a:rPr lang="ru-RU" dirty="0"/>
              <a:t>(страх заболеть, потерять работу, ухудшения материального положения; </a:t>
            </a:r>
            <a:r>
              <a:rPr lang="ru-RU" b="1" dirty="0"/>
              <a:t>самоизоляция</a:t>
            </a:r>
            <a:r>
              <a:rPr lang="ru-RU" dirty="0"/>
              <a:t>)</a:t>
            </a:r>
          </a:p>
          <a:p>
            <a:r>
              <a:rPr lang="ru-RU" b="1" dirty="0"/>
              <a:t>Увеличение количества звонков в состоянии алкогольного опьянения и от абонентов с паническими атаками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01AB3C-08E0-471A-9D5D-17A7B06DA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ТЕЛЕФОН ДОВЕРИЯ</a:t>
            </a:r>
          </a:p>
        </p:txBody>
      </p:sp>
    </p:spTree>
    <p:extLst>
      <p:ext uri="{BB962C8B-B14F-4D97-AF65-F5344CB8AC3E}">
        <p14:creationId xmlns:p14="http://schemas.microsoft.com/office/powerpoint/2010/main" val="36941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CDCB39-DF8C-4997-AC2A-C73AD7F7C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Роста суицидального поведения на фоне пандемии </a:t>
            </a:r>
            <a:r>
              <a:rPr lang="en-US" dirty="0"/>
              <a:t>COVID-19 </a:t>
            </a:r>
            <a:r>
              <a:rPr lang="ru-RU" dirty="0"/>
              <a:t>не отмечено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DAF85B-7FAA-4BF9-9BA1-7B0DDC83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ВЛИЯНИЕ ЭПИДЕМИИ НА СУИЦИДОЛГИЧЕСКУЮ СИТУЦИЮ</a:t>
            </a:r>
          </a:p>
        </p:txBody>
      </p:sp>
    </p:spTree>
    <p:extLst>
      <p:ext uri="{BB962C8B-B14F-4D97-AF65-F5344CB8AC3E}">
        <p14:creationId xmlns:p14="http://schemas.microsoft.com/office/powerpoint/2010/main" val="11416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57364F7-D410-4D30-98E4-854E5C45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Обращений за помощью по вопросам «домашнего насилия» не </a:t>
            </a:r>
            <a:r>
              <a:rPr lang="ru-RU" dirty="0" smtClean="0"/>
              <a:t>зарегистрировано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FCEB08-E296-41E8-8BD0-15267A22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ФЕНОМЕН </a:t>
            </a:r>
            <a:br>
              <a:rPr lang="ru-RU" b="1" dirty="0"/>
            </a:br>
            <a:r>
              <a:rPr lang="ru-RU" b="1" dirty="0"/>
              <a:t>«ДОМАШНЕГО НАСИЛИЯ»</a:t>
            </a:r>
          </a:p>
        </p:txBody>
      </p:sp>
    </p:spTree>
    <p:extLst>
      <p:ext uri="{BB962C8B-B14F-4D97-AF65-F5344CB8AC3E}">
        <p14:creationId xmlns:p14="http://schemas.microsoft.com/office/powerpoint/2010/main" val="193815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  <p:pic>
        <p:nvPicPr>
          <p:cNvPr id="1027" name="Picture 3" descr="D:\Мои документы\Рабочий стол\фото камчи\IMG_49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842493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89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Площадь территории  </a:t>
            </a:r>
            <a:r>
              <a:rPr lang="ru-RU" dirty="0" smtClean="0"/>
              <a:t>-  </a:t>
            </a:r>
            <a:r>
              <a:rPr lang="ru-RU" b="1" dirty="0"/>
              <a:t>464,3</a:t>
            </a:r>
            <a:r>
              <a:rPr lang="ru-RU" dirty="0"/>
              <a:t> тыс. кв. км </a:t>
            </a:r>
            <a:r>
              <a:rPr lang="ru-RU" dirty="0" smtClean="0"/>
              <a:t>( что составляет 2,7</a:t>
            </a:r>
            <a:r>
              <a:rPr lang="ru-RU" dirty="0"/>
              <a:t> % от площади Российской Федерации</a:t>
            </a:r>
            <a:r>
              <a:rPr lang="ru-RU" dirty="0" smtClean="0"/>
              <a:t>)</a:t>
            </a:r>
          </a:p>
          <a:p>
            <a:r>
              <a:rPr lang="ru-RU" dirty="0"/>
              <a:t>Численность населения края на 1 января 2019 года составила </a:t>
            </a:r>
            <a:r>
              <a:rPr lang="ru-RU" b="1" dirty="0"/>
              <a:t>314,7 </a:t>
            </a:r>
            <a:r>
              <a:rPr lang="ru-RU" dirty="0"/>
              <a:t>тыс. человек (0,2 % от </a:t>
            </a:r>
            <a:r>
              <a:rPr lang="ru-RU" dirty="0" smtClean="0"/>
              <a:t>численности </a:t>
            </a:r>
            <a:r>
              <a:rPr lang="ru-RU" dirty="0"/>
              <a:t>населения Российской Федерации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/>
              <a:t>Плотность населения – </a:t>
            </a:r>
            <a:r>
              <a:rPr lang="ru-RU" b="1" dirty="0"/>
              <a:t>0,7 человека на 1 кв. км</a:t>
            </a:r>
            <a:r>
              <a:rPr lang="ru-RU" dirty="0"/>
              <a:t>, что в 13 раз ниже, чем в целом по России.</a:t>
            </a:r>
            <a:endParaRPr lang="ru-RU" dirty="0" smtClean="0"/>
          </a:p>
          <a:p>
            <a:r>
              <a:rPr lang="ru-RU" dirty="0"/>
              <a:t>В состав Камчатского края входит </a:t>
            </a:r>
            <a:r>
              <a:rPr lang="ru-RU" b="1" dirty="0"/>
              <a:t>87</a:t>
            </a:r>
            <a:r>
              <a:rPr lang="ru-RU" dirty="0"/>
              <a:t> населенных </a:t>
            </a:r>
            <a:r>
              <a:rPr lang="ru-RU" dirty="0" smtClean="0"/>
              <a:t>пунктов. </a:t>
            </a:r>
            <a:r>
              <a:rPr lang="ru-RU" dirty="0"/>
              <a:t>Административный центр – г. </a:t>
            </a:r>
            <a:r>
              <a:rPr lang="ru-RU" dirty="0" smtClean="0"/>
              <a:t>Петропавловск-Камчатский с населением </a:t>
            </a:r>
            <a:r>
              <a:rPr lang="ru-RU" b="1" dirty="0"/>
              <a:t>179 586 </a:t>
            </a:r>
            <a:r>
              <a:rPr lang="ru-RU" dirty="0"/>
              <a:t>чел. (2020 г</a:t>
            </a:r>
            <a:r>
              <a:rPr lang="ru-RU" dirty="0" smtClean="0"/>
              <a:t>.)</a:t>
            </a:r>
          </a:p>
          <a:p>
            <a:r>
              <a:rPr lang="ru-RU" dirty="0"/>
              <a:t>Всего в Камчатском крае </a:t>
            </a:r>
            <a:r>
              <a:rPr lang="ru-RU" b="1" dirty="0"/>
              <a:t>48</a:t>
            </a:r>
            <a:r>
              <a:rPr lang="ru-RU" dirty="0"/>
              <a:t> медицинских организаций, подведомственных Министерству здравоохранения Камчатского </a:t>
            </a:r>
            <a:r>
              <a:rPr lang="ru-RU" dirty="0" smtClean="0"/>
              <a:t>края</a:t>
            </a:r>
            <a:r>
              <a:rPr lang="ru-RU" dirty="0"/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сведения  о Камчатском</a:t>
            </a:r>
            <a:r>
              <a:rPr lang="ru-RU" baseline="0" dirty="0" smtClean="0"/>
              <a:t> крае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6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ервый  случай  заболе6вания по </a:t>
            </a:r>
            <a:r>
              <a:rPr lang="ru-RU" dirty="0" err="1" smtClean="0"/>
              <a:t>коронавирусу</a:t>
            </a:r>
            <a:r>
              <a:rPr lang="ru-RU" dirty="0" smtClean="0"/>
              <a:t> зарегистрирован 02.04.2020  </a:t>
            </a:r>
          </a:p>
          <a:p>
            <a:r>
              <a:rPr lang="ru-RU" dirty="0" smtClean="0"/>
              <a:t>Всего заболело - 1575.</a:t>
            </a:r>
          </a:p>
          <a:p>
            <a:r>
              <a:rPr lang="ru-RU" dirty="0" smtClean="0"/>
              <a:t> За сутки -   29    . </a:t>
            </a:r>
          </a:p>
          <a:p>
            <a:r>
              <a:rPr lang="ru-RU" dirty="0" smtClean="0"/>
              <a:t>Проведено тестов – 58760</a:t>
            </a:r>
          </a:p>
          <a:p>
            <a:r>
              <a:rPr lang="ru-RU" dirty="0" smtClean="0"/>
              <a:t>Выздоровело  - 524 </a:t>
            </a:r>
          </a:p>
          <a:p>
            <a:r>
              <a:rPr lang="ru-RU" dirty="0" smtClean="0"/>
              <a:t>Умерло  - 37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Общая информация по новой коронавирусной инфекции в Камчатском крае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675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Завезенные из неблагоприятных  по коронавирусной инфекции районов ( 2 чартерных рейса из </a:t>
            </a:r>
            <a:r>
              <a:rPr lang="ru-RU" dirty="0" err="1" smtClean="0"/>
              <a:t>Тайланда</a:t>
            </a:r>
            <a:r>
              <a:rPr lang="ru-RU" dirty="0" smtClean="0"/>
              <a:t>, в обсервацию ушли не все)</a:t>
            </a:r>
          </a:p>
          <a:p>
            <a:r>
              <a:rPr lang="ru-RU" dirty="0" smtClean="0"/>
              <a:t>Строительство многофункционального военного госпиталя, для чего доставлено около 1 </a:t>
            </a:r>
            <a:r>
              <a:rPr lang="ru-RU" dirty="0" err="1" smtClean="0"/>
              <a:t>тыс</a:t>
            </a:r>
            <a:r>
              <a:rPr lang="ru-RU" dirty="0" smtClean="0"/>
              <a:t> строителей из разных регионов страны (было выявлено около 100 больных), регистрировались нарушения режима изоляции</a:t>
            </a:r>
          </a:p>
          <a:p>
            <a:r>
              <a:rPr lang="ru-RU" dirty="0" smtClean="0"/>
              <a:t>Подготовка и начало путины, горнорудные работы с помощью наемных рабочих</a:t>
            </a:r>
          </a:p>
          <a:p>
            <a:r>
              <a:rPr lang="ru-RU" dirty="0" smtClean="0"/>
              <a:t>Несоблюдение режима самоизоляции жителей (группируются на пикниках, не всегда соблюдают масочный режим)</a:t>
            </a:r>
          </a:p>
          <a:p>
            <a:r>
              <a:rPr lang="ru-RU" dirty="0" smtClean="0"/>
              <a:t>Отсутствие тест-систем в достаточном количестве, как следствие, задержка результатов до 7 дней, в т. ч. и для медицинских работников. В результате носители ходят на работу и происходит (даже с применением </a:t>
            </a:r>
            <a:r>
              <a:rPr lang="ru-RU" dirty="0" err="1" smtClean="0"/>
              <a:t>СИЗов</a:t>
            </a:r>
            <a:r>
              <a:rPr lang="ru-RU" dirty="0" smtClean="0"/>
              <a:t>) внутрибольничное заражение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распространения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6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Взаимодействие со СМИ (по ТВ представляют тематические видеоролики, периодические печатные издания размещают интервью о том, как справиться со стрессом,  раздаются памятки, листовки об общей профилактике коронавирусной инфекции),</a:t>
            </a:r>
            <a:r>
              <a:rPr lang="en-US" dirty="0" smtClean="0"/>
              <a:t> </a:t>
            </a:r>
            <a:r>
              <a:rPr lang="ru-RU" dirty="0" smtClean="0"/>
              <a:t>  производится демонстрация  разъясняющей информации на мониторах в регистратуре</a:t>
            </a:r>
            <a:r>
              <a:rPr lang="en-US" dirty="0" smtClean="0"/>
              <a:t>, </a:t>
            </a:r>
            <a:r>
              <a:rPr lang="ru-RU" dirty="0" smtClean="0"/>
              <a:t>Минздрав Камчатского края с 01.06.2020 организовал </a:t>
            </a:r>
            <a:r>
              <a:rPr lang="en-US" dirty="0" smtClean="0"/>
              <a:t>Call-</a:t>
            </a:r>
            <a:r>
              <a:rPr lang="ru-RU" dirty="0" smtClean="0"/>
              <a:t>центр, в который включены специалисты различного профиля, в т. ч. психолог,  с целью информирования населения по вопросам новой коронавирусной инфекции </a:t>
            </a:r>
            <a:r>
              <a:rPr lang="en-US" dirty="0" smtClean="0"/>
              <a:t>COVID-19</a:t>
            </a:r>
            <a:r>
              <a:rPr lang="ru-RU" dirty="0" smtClean="0"/>
              <a:t>, способах </a:t>
            </a:r>
            <a:r>
              <a:rPr lang="ru-RU" dirty="0" err="1" smtClean="0"/>
              <a:t>совладания</a:t>
            </a:r>
            <a:r>
              <a:rPr lang="ru-RU" dirty="0" smtClean="0"/>
              <a:t> с переживаниями, связанными с </a:t>
            </a:r>
            <a:r>
              <a:rPr lang="en-US" dirty="0" smtClean="0"/>
              <a:t>COVID-19</a:t>
            </a:r>
            <a:r>
              <a:rPr lang="ru-RU" dirty="0" smtClean="0"/>
              <a:t>, вариантах обращения за помощью с учетом особенностей организации оказания помощи в условиях ЧС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ПРОФИЛАКТИКА, ВЫЯВЛЕНИЕ И ЛЕЧЕНИЕ </a:t>
            </a:r>
          </a:p>
        </p:txBody>
      </p:sp>
    </p:spTree>
    <p:extLst>
      <p:ext uri="{BB962C8B-B14F-4D97-AF65-F5344CB8AC3E}">
        <p14:creationId xmlns:p14="http://schemas.microsoft.com/office/powerpoint/2010/main" val="21951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900" dirty="0" smtClean="0"/>
              <a:t>Обязательное соблюдение санитарно-гигиенических мероприятий по профилактике распространения </a:t>
            </a:r>
            <a:r>
              <a:rPr lang="en-US" sz="1900" dirty="0" smtClean="0"/>
              <a:t>COVID-19</a:t>
            </a:r>
            <a:r>
              <a:rPr lang="ru-RU" sz="1900" dirty="0" smtClean="0"/>
              <a:t> (соц. </a:t>
            </a:r>
            <a:r>
              <a:rPr lang="ru-RU" sz="1900" dirty="0" err="1" smtClean="0"/>
              <a:t>дистанцирование</a:t>
            </a:r>
            <a:r>
              <a:rPr lang="ru-RU" sz="1900" dirty="0" smtClean="0"/>
              <a:t>, использование СИЗ)</a:t>
            </a:r>
          </a:p>
          <a:p>
            <a:r>
              <a:rPr lang="ru-RU" sz="1900" dirty="0" smtClean="0"/>
              <a:t>Переход </a:t>
            </a:r>
            <a:r>
              <a:rPr lang="ru-RU" sz="1900" dirty="0"/>
              <a:t>на посещение врача-психиатра, психотерапевта строго по предварительной </a:t>
            </a:r>
            <a:r>
              <a:rPr lang="ru-RU" sz="1900" dirty="0" smtClean="0"/>
              <a:t>записи с разделением потоков</a:t>
            </a:r>
            <a:endParaRPr lang="ru-RU" sz="1900" dirty="0"/>
          </a:p>
          <a:p>
            <a:r>
              <a:rPr lang="ru-RU" sz="1900" dirty="0"/>
              <a:t>Отмена профилактических осмотров</a:t>
            </a:r>
          </a:p>
          <a:p>
            <a:r>
              <a:rPr lang="ru-RU" sz="1900" dirty="0"/>
              <a:t>Временное прекращение работы дневного </a:t>
            </a:r>
            <a:r>
              <a:rPr lang="ru-RU" sz="1900" dirty="0" smtClean="0"/>
              <a:t>стационара, ЛТМ</a:t>
            </a:r>
            <a:endParaRPr lang="ru-RU" sz="1900" dirty="0"/>
          </a:p>
          <a:p>
            <a:r>
              <a:rPr lang="ru-RU" sz="1900" dirty="0"/>
              <a:t>Уменьшение количества посещений диспансера (в зависимости от группы диспансерного наблюдения) – посещение на дому, </a:t>
            </a:r>
            <a:r>
              <a:rPr lang="ru-RU" sz="1900" dirty="0" smtClean="0"/>
              <a:t>«стационар </a:t>
            </a:r>
            <a:r>
              <a:rPr lang="ru-RU" sz="1900" dirty="0"/>
              <a:t>на </a:t>
            </a:r>
            <a:r>
              <a:rPr lang="ru-RU" sz="1900" dirty="0" smtClean="0"/>
              <a:t>дому», </a:t>
            </a:r>
            <a:r>
              <a:rPr lang="ru-RU" sz="1900" dirty="0"/>
              <a:t>доставка рецептов и лекарственных препаратов социальными работниками, инъекции нейролептиков пролонгированного </a:t>
            </a:r>
            <a:r>
              <a:rPr lang="ru-RU" sz="1900" dirty="0" smtClean="0"/>
              <a:t>действия бригадой	  СПП</a:t>
            </a:r>
            <a:endParaRPr lang="ru-RU" sz="1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ОСОБЕННОСТИ ОРГАНИЗАЦИИ ОКАЗАНИЯ ПОМОЩИ В УСЛОВИЯХ ЧС (</a:t>
            </a:r>
            <a:r>
              <a:rPr lang="en-US" sz="2800" b="1" dirty="0" smtClean="0"/>
              <a:t>COVID19)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217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DEE2DD-C958-41FC-8EDC-1699A6792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•	</a:t>
            </a:r>
            <a:r>
              <a:rPr lang="ru-RU" sz="1760" dirty="0"/>
              <a:t>Прекращена работа по выполнению приказа МЗ РФ № 72н «О проведении  диспансеризации пребывающих  в стационарных условиях детей-сирот и детей, находящихся в трудной жизненной ситуации», по выполнению приказа МЗ РФ № 514н «О порядке прохождения несовершеннолетними медицинских осмотров»;</a:t>
            </a:r>
          </a:p>
          <a:p>
            <a:pPr marL="0" indent="0">
              <a:buNone/>
            </a:pPr>
            <a:r>
              <a:rPr lang="ru-RU" sz="1760" dirty="0"/>
              <a:t>•	Работа с диспансерной группой максимально удалённо, по телефону, продолжается  выписка рецептов, выполнение инъекций нейролептиков пролонгированного действия по направлению врача-психиатра, бригадой СПП на дому;</a:t>
            </a:r>
          </a:p>
          <a:p>
            <a:pPr marL="0" indent="0">
              <a:buNone/>
            </a:pPr>
            <a:r>
              <a:rPr lang="ru-RU" sz="1760" dirty="0"/>
              <a:t>•	Прекращена плановая госпитализация;</a:t>
            </a:r>
          </a:p>
          <a:p>
            <a:pPr marL="0" indent="0">
              <a:buNone/>
            </a:pPr>
            <a:r>
              <a:rPr lang="ru-RU" sz="1760" dirty="0"/>
              <a:t>•	Экстренная госпитализация детей по  возможности, максимально с результатами мазка со слизистой носоглотки на определение РНК </a:t>
            </a:r>
            <a:r>
              <a:rPr lang="ru-RU" sz="1760" dirty="0" err="1"/>
              <a:t>короновируса</a:t>
            </a:r>
            <a:r>
              <a:rPr lang="ru-RU" sz="1760" dirty="0"/>
              <a:t> ТОРС (SARS-</a:t>
            </a:r>
            <a:r>
              <a:rPr lang="ru-RU" sz="1760" dirty="0" err="1"/>
              <a:t>cоv</a:t>
            </a:r>
            <a:r>
              <a:rPr lang="ru-RU" sz="1760" dirty="0"/>
              <a:t>) методом  ПЦР или проведением экспресс-теста на СОVID-19;</a:t>
            </a:r>
          </a:p>
          <a:p>
            <a:pPr marL="0" indent="0">
              <a:buNone/>
            </a:pPr>
            <a:r>
              <a:rPr lang="ru-RU" sz="1760" dirty="0"/>
              <a:t>•	При экстренной госпитализации детей с симптомами характерными для  СОVID-19;</a:t>
            </a:r>
          </a:p>
          <a:p>
            <a:pPr marL="0" indent="0">
              <a:buNone/>
            </a:pPr>
            <a:r>
              <a:rPr lang="ru-RU" sz="1760" dirty="0"/>
              <a:t>Госпитализация в детскую инфекционную больницу, ведение пациентов  совместно с инфекционистом в условиях ДИБ (у нас за данный период не было таких случаев).</a:t>
            </a:r>
          </a:p>
          <a:p>
            <a:endParaRPr lang="ru-RU" sz="18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D1EE62-8F94-42F8-A9CB-A59E3966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НОВЫЕ УСЛОВИЯ ОКАЗАНИЯ ПОМОЩИ ДЕТЯМ И ПОДРОСТКАМ</a:t>
            </a:r>
          </a:p>
        </p:txBody>
      </p:sp>
    </p:spTree>
    <p:extLst>
      <p:ext uri="{BB962C8B-B14F-4D97-AF65-F5344CB8AC3E}">
        <p14:creationId xmlns:p14="http://schemas.microsoft.com/office/powerpoint/2010/main" val="109337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BE92740-80CB-4B3F-9221-0B79688F0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АСПЭ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производятся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 соблюдением санитарно-эпидемиологических норм как для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подэкспертных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(обязательная обработка рук кожным дезинфицирующим антисептиком, термометрия при входе в ГБУЗ ККПНД, медицинская маска, бахилы, одноразовые латексные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перчатки, соблюдение социальной дистанции),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так и для судебно-психиатрических экспертов (халат, медицинская маска, бахилы, одноразовые латексные перчатки, защитные очки или защитные экраны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 с соблюдением социальной дистанции.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При выявлении повышенной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температуры с помощью бесконтактного термометра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подэкспертных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 амбулаторная судебно-психиатрическая экспертиза им не производится, они направляются на консультацию к врачам специалистам, о чём соответственно информируется орган, назначивший экспертизу (по телефону, факсом и письменным ходатайство); </a:t>
            </a:r>
          </a:p>
          <a:p>
            <a:pPr marL="0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 отдаленными районами производство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амбулаторных однородных судебно-психиатрических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экспертиз проводится 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 применением телемедицинских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технологий по защищенным каналам связи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 обязательным отбором письменного согласия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подэксперного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 соответствии со статьёй 28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ФЗ от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31.05.2001 N 73-ФЗ (ред. от 26.07.2019) "О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ГСЭ деятельности в РФ";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ССПЭ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производятся при выполнении органом, назначившим экспертизу определенных требований: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а)- обязательное предоставление справки от врача терапевта, инфекциониста (об отсутствии инфекционных заболеваний). Дата осмотра врачом специалистом не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2-3х дней;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б)- при поступлении в отделение обязательная термометрия, осмотр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терапевтом,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исследование крови на антитела экспресс-тестом к COVID-19;</a:t>
            </a:r>
          </a:p>
          <a:p>
            <a:pPr marL="0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в)- после поступления в отделение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подэкспертный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находится в обсервационной палате в течение 14 дней, обязательное ношение медицинских масок,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термометрия.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Проведение ПММХ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 соблюдением санитарно-эпидемиологических норм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профилактической целью назначаются противовирусные, иммуномодулирующие препараты, витаминотерапия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связи со сложившейся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эпидобстановкой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в России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нет возможности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перевести больных которым постановлениями судов изменены ПММХ из ГБУЗ ККПНД на лечение в медицинскую организацию, оказывающую психиатрическую помощь в стационарных условиях, специализированного типа и  специализированного типа с интенсивным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наблюдением, так как они закрыты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карантин (2 ПБСТИН, 3 в ПБСТ)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47A956-9932-491B-AB61-ACEC5308F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СПЕЦИФИКА СПЭ И ОСУЩЕСТВЛЕНИЯ ПРИНУДИТЕЛЬНЫХ МЕР</a:t>
            </a:r>
          </a:p>
        </p:txBody>
      </p:sp>
    </p:spTree>
    <p:extLst>
      <p:ext uri="{BB962C8B-B14F-4D97-AF65-F5344CB8AC3E}">
        <p14:creationId xmlns:p14="http://schemas.microsoft.com/office/powerpoint/2010/main" val="5792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935D4EE-1D06-48AB-85D6-2473D6C21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/>
              <a:t>Консультирование пациентов соматического, в том числе инфекционного профиля врачами-психиатрами бригады СПП (с соблюдением всех санитарно-гигиенических мероприятий).</a:t>
            </a:r>
          </a:p>
          <a:p>
            <a:r>
              <a:rPr lang="ru-RU" sz="2800" dirty="0"/>
              <a:t>Дистанционное консультирование (по телефону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Со стороны медиков, вопросов по оказанию психолого-психотерапевтической помощи пока не поступало</a:t>
            </a:r>
            <a:endParaRPr lang="ru-RU" sz="2800" dirty="0"/>
          </a:p>
          <a:p>
            <a:r>
              <a:rPr lang="ru-RU" sz="2800" b="1" dirty="0" smtClean="0"/>
              <a:t>ПРОБЛЕМА</a:t>
            </a:r>
            <a:r>
              <a:rPr lang="ru-RU" sz="2800" dirty="0" smtClean="0"/>
              <a:t>. Из-за отсутствия мест в инфекционных стационарах, перевести наших пациентов не возможно, также невозможно организовать инд. </a:t>
            </a:r>
            <a:r>
              <a:rPr lang="ru-RU" sz="2800" dirty="0"/>
              <a:t>п</a:t>
            </a:r>
            <a:r>
              <a:rPr lang="ru-RU" sz="2800" dirty="0" smtClean="0"/>
              <a:t>ост из-за  дефицита мед работников</a:t>
            </a:r>
            <a:endParaRPr lang="ru-RU" sz="28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8642AF-98FA-4EAC-9F9D-33D6C83F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ВЗАИМОДЕЙСТВИЕ С МЕД.ОРГАНИЗАЦИЯМИ И СПЕЦИАЛИСТАМИ ИНФЕКЦИОННОГО ПРОФИЛЯ</a:t>
            </a:r>
          </a:p>
        </p:txBody>
      </p:sp>
    </p:spTree>
    <p:extLst>
      <p:ext uri="{BB962C8B-B14F-4D97-AF65-F5344CB8AC3E}">
        <p14:creationId xmlns:p14="http://schemas.microsoft.com/office/powerpoint/2010/main" val="18501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7781</TotalTime>
  <Words>851</Words>
  <Application>Microsoft Office PowerPoint</Application>
  <PresentationFormat>Экран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  Организация психиатрической  помощи в Камчатском крае в условиях чрезвычайной ситуации – пандемии COVID-19</vt:lpstr>
      <vt:lpstr>Общие сведения  о Камчатском крае</vt:lpstr>
      <vt:lpstr>Общая информация по новой коронавирусной инфекции в Камчатском крае</vt:lpstr>
      <vt:lpstr>Пути распространения</vt:lpstr>
      <vt:lpstr>ПРОФИЛАКТИКА, ВЫЯВЛЕНИЕ И ЛЕЧЕНИЕ </vt:lpstr>
      <vt:lpstr>ОСОБЕННОСТИ ОРГАНИЗАЦИИ ОКАЗАНИЯ ПОМОЩИ В УСЛОВИЯХ ЧС (COVID19)</vt:lpstr>
      <vt:lpstr>НОВЫЕ УСЛОВИЯ ОКАЗАНИЯ ПОМОЩИ ДЕТЯМ И ПОДРОСТКАМ</vt:lpstr>
      <vt:lpstr>СПЕЦИФИКА СПЭ И ОСУЩЕСТВЛЕНИЯ ПРИНУДИТЕЛЬНЫХ МЕР</vt:lpstr>
      <vt:lpstr>ВЗАИМОДЕЙСТВИЕ С МЕД.ОРГАНИЗАЦИЯМИ И СПЕЦИАЛИСТАМИ ИНФЕКЦИОННОГО ПРОФИЛЯ</vt:lpstr>
      <vt:lpstr>ТЕЛЕФОН ДОВЕРИЯ</vt:lpstr>
      <vt:lpstr>ВЛИЯНИЕ ЭПИДЕМИИ НА СУИЦИДОЛГИЧЕСКУЮ СИТУЦИЮ</vt:lpstr>
      <vt:lpstr>ФЕНОМЕН  «ДОМАШНЕГО НАСИЛИЯ»</vt:lpstr>
      <vt:lpstr>Благодарю за внимание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психиатрической и наркологической помощи в условиях чрезвычайной ситуации – пандемии COVID-19</dc:title>
  <dc:creator>Васильев Павел Павлович</dc:creator>
  <cp:lastModifiedBy>Назипова Евгения Викторовна</cp:lastModifiedBy>
  <cp:revision>32</cp:revision>
  <dcterms:created xsi:type="dcterms:W3CDTF">2020-06-08T20:06:29Z</dcterms:created>
  <dcterms:modified xsi:type="dcterms:W3CDTF">2020-06-17T23:17:50Z</dcterms:modified>
</cp:coreProperties>
</file>