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338" r:id="rId3"/>
    <p:sldId id="340" r:id="rId4"/>
    <p:sldId id="342" r:id="rId5"/>
    <p:sldId id="333" r:id="rId6"/>
    <p:sldId id="334" r:id="rId7"/>
    <p:sldId id="337" r:id="rId8"/>
    <p:sldId id="336" r:id="rId9"/>
    <p:sldId id="322" r:id="rId10"/>
    <p:sldId id="326" r:id="rId11"/>
    <p:sldId id="328" r:id="rId12"/>
    <p:sldId id="339" r:id="rId13"/>
    <p:sldId id="341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58F6B-CE6F-4EB5-94BA-AB5E5E0EC8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AF229-6F39-4753-B3FE-560A87810AB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4AE3CAD-7FF2-4613-889D-0B7C526AC08E}" type="parTrans" cxnId="{4164C4A3-F103-4BF8-828F-171832F63EBE}">
      <dgm:prSet/>
      <dgm:spPr/>
      <dgm:t>
        <a:bodyPr/>
        <a:lstStyle/>
        <a:p>
          <a:endParaRPr lang="ru-RU"/>
        </a:p>
      </dgm:t>
    </dgm:pt>
    <dgm:pt modelId="{D5429092-1F6B-4C52-A46B-4F550911B988}" type="sibTrans" cxnId="{4164C4A3-F103-4BF8-828F-171832F63EBE}">
      <dgm:prSet/>
      <dgm:spPr/>
      <dgm:t>
        <a:bodyPr/>
        <a:lstStyle/>
        <a:p>
          <a:endParaRPr lang="ru-RU"/>
        </a:p>
      </dgm:t>
    </dgm:pt>
    <dgm:pt modelId="{57CD97B0-4189-4168-844E-F0C9152A2F5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 медицинским персоналом проведены обучающие занятия (в том числе – прослушаны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видеолекции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по темам общих сведений о новой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инфекции, и методах профилактики ее распространения. По окончании занятий проведен персональный контроль теоретических знаний и отработка практических навыков.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5DD6C65-B08F-40CA-BE70-242BBFADD1D3}" type="parTrans" cxnId="{F0640AC5-9637-414D-8015-F73EAD0181CA}">
      <dgm:prSet/>
      <dgm:spPr/>
      <dgm:t>
        <a:bodyPr/>
        <a:lstStyle/>
        <a:p>
          <a:endParaRPr lang="ru-RU"/>
        </a:p>
      </dgm:t>
    </dgm:pt>
    <dgm:pt modelId="{B6D103D8-7690-48AE-82EF-ED49EC0C4ACA}" type="sibTrans" cxnId="{F0640AC5-9637-414D-8015-F73EAD0181CA}">
      <dgm:prSet/>
      <dgm:spPr/>
      <dgm:t>
        <a:bodyPr/>
        <a:lstStyle/>
        <a:p>
          <a:endParaRPr lang="ru-RU"/>
        </a:p>
      </dgm:t>
    </dgm:pt>
    <dgm:pt modelId="{6D90742F-7E38-4818-BE24-17A3B301269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6534DF8-6E7D-49F0-B4C7-C8B50F1261C0}" type="parTrans" cxnId="{22A32ED2-0BB9-41EB-8692-5365B3F31A8C}">
      <dgm:prSet/>
      <dgm:spPr/>
      <dgm:t>
        <a:bodyPr/>
        <a:lstStyle/>
        <a:p>
          <a:endParaRPr lang="ru-RU"/>
        </a:p>
      </dgm:t>
    </dgm:pt>
    <dgm:pt modelId="{B6F51F0D-F5E3-4903-99F3-143F4AA8F344}" type="sibTrans" cxnId="{22A32ED2-0BB9-41EB-8692-5365B3F31A8C}">
      <dgm:prSet/>
      <dgm:spPr/>
      <dgm:t>
        <a:bodyPr/>
        <a:lstStyle/>
        <a:p>
          <a:endParaRPr lang="ru-RU"/>
        </a:p>
      </dgm:t>
    </dgm:pt>
    <dgm:pt modelId="{8B2DB458-1C4F-49B4-9902-0A3198C99287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Для медицинского персонала амбулаторных и стационарных отделений разработаны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СОПы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по действиям медицинского персонала при приеме пациентов в период карантинных мероприятий в связи с распространением новой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инфекции COVID-19, а также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чек-листы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для проверки качества сбора эпидемиологического анамнеза по новой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инфекции   COVID-19.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26A4A41-804D-4245-BA90-113AEDC66627}" type="parTrans" cxnId="{081E582F-2E4F-44C2-9DEF-692AECDF3152}">
      <dgm:prSet/>
      <dgm:spPr/>
      <dgm:t>
        <a:bodyPr/>
        <a:lstStyle/>
        <a:p>
          <a:endParaRPr lang="ru-RU"/>
        </a:p>
      </dgm:t>
    </dgm:pt>
    <dgm:pt modelId="{620F0EC3-6FD6-4E48-B281-1ADAE56E3959}" type="sibTrans" cxnId="{081E582F-2E4F-44C2-9DEF-692AECDF3152}">
      <dgm:prSet/>
      <dgm:spPr/>
      <dgm:t>
        <a:bodyPr/>
        <a:lstStyle/>
        <a:p>
          <a:endParaRPr lang="ru-RU"/>
        </a:p>
      </dgm:t>
    </dgm:pt>
    <dgm:pt modelId="{D193CC2A-2614-4C53-B348-D43BD758EB9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9A8774B-52E2-49DF-9290-1548BAE88E95}" type="parTrans" cxnId="{AADBF996-B5F2-4C93-8D35-D2768A8DE37B}">
      <dgm:prSet/>
      <dgm:spPr/>
      <dgm:t>
        <a:bodyPr/>
        <a:lstStyle/>
        <a:p>
          <a:endParaRPr lang="ru-RU"/>
        </a:p>
      </dgm:t>
    </dgm:pt>
    <dgm:pt modelId="{7A9CD4F4-A9C7-4AF7-B8A1-CCAC21056EE7}" type="sibTrans" cxnId="{AADBF996-B5F2-4C93-8D35-D2768A8DE37B}">
      <dgm:prSet/>
      <dgm:spPr/>
      <dgm:t>
        <a:bodyPr/>
        <a:lstStyle/>
        <a:p>
          <a:endParaRPr lang="ru-RU"/>
        </a:p>
      </dgm:t>
    </dgm:pt>
    <dgm:pt modelId="{C8DA5369-56E4-4279-82E9-1090E4A0F165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 Введен временный порядок оказания амбулаторной помощи, направленный на разобщение пациентов и контроль их соматического состояния: прием пациентов осуществляется только при крайней необходимости (как правило это иногородние пациенты)  предварительная запись ведется с увеличением временных интервалов, строго соблюдается социальная дистанция в коридорах поликлиники и перед кабинетом врача, проводится измерение температуры тела на входе в помещения больницы, обработка рук кожным антисептиком, выдача маски посетителю при ее отсутствии.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1411B17-2F81-491B-B5D5-24526B002AE9}" type="parTrans" cxnId="{3BC751B0-FA7A-4423-B89E-7FCCD8B2D10E}">
      <dgm:prSet/>
      <dgm:spPr/>
      <dgm:t>
        <a:bodyPr/>
        <a:lstStyle/>
        <a:p>
          <a:endParaRPr lang="ru-RU"/>
        </a:p>
      </dgm:t>
    </dgm:pt>
    <dgm:pt modelId="{E913D4EE-2B4E-426B-B993-3982CE862FCF}" type="sibTrans" cxnId="{3BC751B0-FA7A-4423-B89E-7FCCD8B2D10E}">
      <dgm:prSet/>
      <dgm:spPr/>
      <dgm:t>
        <a:bodyPr/>
        <a:lstStyle/>
        <a:p>
          <a:endParaRPr lang="ru-RU"/>
        </a:p>
      </dgm:t>
    </dgm:pt>
    <dgm:pt modelId="{82F6F0C6-8CBA-4C31-AF80-729979E6C895}" type="pres">
      <dgm:prSet presAssocID="{AE558F6B-CE6F-4EB5-94BA-AB5E5E0EC8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B8E3D-F588-4425-BD1F-DC27B6011012}" type="pres">
      <dgm:prSet presAssocID="{CC3AF229-6F39-4753-B3FE-560A87810AB5}" presName="composite" presStyleCnt="0"/>
      <dgm:spPr/>
    </dgm:pt>
    <dgm:pt modelId="{341B12FC-AD2E-43D2-A3B1-0C09448CB920}" type="pres">
      <dgm:prSet presAssocID="{CC3AF229-6F39-4753-B3FE-560A87810AB5}" presName="parentText" presStyleLbl="alignNode1" presStyleIdx="0" presStyleCnt="3" custScaleY="113683" custLinFactNeighborX="4112" custLinFactNeighborY="-4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ECC9F-9E7A-4039-8B84-8FE6DC918A4C}" type="pres">
      <dgm:prSet presAssocID="{CC3AF229-6F39-4753-B3FE-560A87810AB5}" presName="descendantText" presStyleLbl="alignAcc1" presStyleIdx="0" presStyleCnt="3" custScaleX="98307" custScaleY="114669" custLinFactNeighborX="117" custLinFactNeighborY="-2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3AE7-1047-4C26-A2B4-EC078FD86822}" type="pres">
      <dgm:prSet presAssocID="{D5429092-1F6B-4C52-A46B-4F550911B988}" presName="sp" presStyleCnt="0"/>
      <dgm:spPr/>
    </dgm:pt>
    <dgm:pt modelId="{C6D0B716-9616-4877-9620-BD73BFA21D21}" type="pres">
      <dgm:prSet presAssocID="{6D90742F-7E38-4818-BE24-17A3B301269C}" presName="composite" presStyleCnt="0"/>
      <dgm:spPr/>
    </dgm:pt>
    <dgm:pt modelId="{EE0AE591-C7CE-4EAB-8522-9BFEC3CD4125}" type="pres">
      <dgm:prSet presAssocID="{6D90742F-7E38-4818-BE24-17A3B301269C}" presName="parentText" presStyleLbl="alignNode1" presStyleIdx="1" presStyleCnt="3" custScaleY="100098" custLinFactNeighborX="-2746" custLinFactNeighborY="-11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6AD71-9B61-4FC8-8364-CD253ECDA2EC}" type="pres">
      <dgm:prSet presAssocID="{6D90742F-7E38-4818-BE24-17A3B301269C}" presName="descendantText" presStyleLbl="alignAcc1" presStyleIdx="1" presStyleCnt="3" custScaleY="145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3CCD-D0B0-43C6-BB66-A2819484AAB0}" type="pres">
      <dgm:prSet presAssocID="{B6F51F0D-F5E3-4903-99F3-143F4AA8F344}" presName="sp" presStyleCnt="0"/>
      <dgm:spPr/>
    </dgm:pt>
    <dgm:pt modelId="{ACB8D380-B4BD-453C-876D-5CF508612D8E}" type="pres">
      <dgm:prSet presAssocID="{D193CC2A-2614-4C53-B348-D43BD758EB91}" presName="composite" presStyleCnt="0"/>
      <dgm:spPr/>
    </dgm:pt>
    <dgm:pt modelId="{37E508A2-49AF-4EDE-AE01-2B444F9B7D9E}" type="pres">
      <dgm:prSet presAssocID="{D193CC2A-2614-4C53-B348-D43BD758EB91}" presName="parentText" presStyleLbl="alignNode1" presStyleIdx="2" presStyleCnt="3" custScaleY="146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F536-A6BF-4DB0-B6E5-B6D464B35031}" type="pres">
      <dgm:prSet presAssocID="{D193CC2A-2614-4C53-B348-D43BD758EB91}" presName="descendantText" presStyleLbl="alignAcc1" presStyleIdx="2" presStyleCnt="3" custScaleY="189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1C30EE-C97D-4980-B806-2588E9545E38}" type="presOf" srcId="{AE558F6B-CE6F-4EB5-94BA-AB5E5E0EC88B}" destId="{82F6F0C6-8CBA-4C31-AF80-729979E6C895}" srcOrd="0" destOrd="0" presId="urn:microsoft.com/office/officeart/2005/8/layout/chevron2"/>
    <dgm:cxn modelId="{A29E757F-C8CA-477A-9E96-6E52E369557F}" type="presOf" srcId="{57CD97B0-4189-4168-844E-F0C9152A2F5C}" destId="{838ECC9F-9E7A-4039-8B84-8FE6DC918A4C}" srcOrd="0" destOrd="0" presId="urn:microsoft.com/office/officeart/2005/8/layout/chevron2"/>
    <dgm:cxn modelId="{8898A2CD-4B35-4197-B402-E06E37F40B51}" type="presOf" srcId="{D193CC2A-2614-4C53-B348-D43BD758EB91}" destId="{37E508A2-49AF-4EDE-AE01-2B444F9B7D9E}" srcOrd="0" destOrd="0" presId="urn:microsoft.com/office/officeart/2005/8/layout/chevron2"/>
    <dgm:cxn modelId="{081E582F-2E4F-44C2-9DEF-692AECDF3152}" srcId="{6D90742F-7E38-4818-BE24-17A3B301269C}" destId="{8B2DB458-1C4F-49B4-9902-0A3198C99287}" srcOrd="0" destOrd="0" parTransId="{326A4A41-804D-4245-BA90-113AEDC66627}" sibTransId="{620F0EC3-6FD6-4E48-B281-1ADAE56E3959}"/>
    <dgm:cxn modelId="{6285D17F-92B6-406F-92B6-8DFE6BC52A1F}" type="presOf" srcId="{CC3AF229-6F39-4753-B3FE-560A87810AB5}" destId="{341B12FC-AD2E-43D2-A3B1-0C09448CB920}" srcOrd="0" destOrd="0" presId="urn:microsoft.com/office/officeart/2005/8/layout/chevron2"/>
    <dgm:cxn modelId="{22A32ED2-0BB9-41EB-8692-5365B3F31A8C}" srcId="{AE558F6B-CE6F-4EB5-94BA-AB5E5E0EC88B}" destId="{6D90742F-7E38-4818-BE24-17A3B301269C}" srcOrd="1" destOrd="0" parTransId="{E6534DF8-6E7D-49F0-B4C7-C8B50F1261C0}" sibTransId="{B6F51F0D-F5E3-4903-99F3-143F4AA8F344}"/>
    <dgm:cxn modelId="{F6EDFF89-B35A-4417-B475-DFCF7679BD6A}" type="presOf" srcId="{8B2DB458-1C4F-49B4-9902-0A3198C99287}" destId="{0866AD71-9B61-4FC8-8364-CD253ECDA2EC}" srcOrd="0" destOrd="0" presId="urn:microsoft.com/office/officeart/2005/8/layout/chevron2"/>
    <dgm:cxn modelId="{AADBF996-B5F2-4C93-8D35-D2768A8DE37B}" srcId="{AE558F6B-CE6F-4EB5-94BA-AB5E5E0EC88B}" destId="{D193CC2A-2614-4C53-B348-D43BD758EB91}" srcOrd="2" destOrd="0" parTransId="{99A8774B-52E2-49DF-9290-1548BAE88E95}" sibTransId="{7A9CD4F4-A9C7-4AF7-B8A1-CCAC21056EE7}"/>
    <dgm:cxn modelId="{1C15524D-3AA5-4B47-8C9B-846FDC6A68DA}" type="presOf" srcId="{C8DA5369-56E4-4279-82E9-1090E4A0F165}" destId="{1982F536-A6BF-4DB0-B6E5-B6D464B35031}" srcOrd="0" destOrd="0" presId="urn:microsoft.com/office/officeart/2005/8/layout/chevron2"/>
    <dgm:cxn modelId="{F0640AC5-9637-414D-8015-F73EAD0181CA}" srcId="{CC3AF229-6F39-4753-B3FE-560A87810AB5}" destId="{57CD97B0-4189-4168-844E-F0C9152A2F5C}" srcOrd="0" destOrd="0" parTransId="{85DD6C65-B08F-40CA-BE70-242BBFADD1D3}" sibTransId="{B6D103D8-7690-48AE-82EF-ED49EC0C4ACA}"/>
    <dgm:cxn modelId="{FAE06F9D-9FDE-44CF-A7AC-8372C883FD53}" type="presOf" srcId="{6D90742F-7E38-4818-BE24-17A3B301269C}" destId="{EE0AE591-C7CE-4EAB-8522-9BFEC3CD4125}" srcOrd="0" destOrd="0" presId="urn:microsoft.com/office/officeart/2005/8/layout/chevron2"/>
    <dgm:cxn modelId="{3BC751B0-FA7A-4423-B89E-7FCCD8B2D10E}" srcId="{D193CC2A-2614-4C53-B348-D43BD758EB91}" destId="{C8DA5369-56E4-4279-82E9-1090E4A0F165}" srcOrd="0" destOrd="0" parTransId="{C1411B17-2F81-491B-B5D5-24526B002AE9}" sibTransId="{E913D4EE-2B4E-426B-B993-3982CE862FCF}"/>
    <dgm:cxn modelId="{4164C4A3-F103-4BF8-828F-171832F63EBE}" srcId="{AE558F6B-CE6F-4EB5-94BA-AB5E5E0EC88B}" destId="{CC3AF229-6F39-4753-B3FE-560A87810AB5}" srcOrd="0" destOrd="0" parTransId="{34AE3CAD-7FF2-4613-889D-0B7C526AC08E}" sibTransId="{D5429092-1F6B-4C52-A46B-4F550911B988}"/>
    <dgm:cxn modelId="{AC7CA28D-8BFE-48EC-8AFB-234E9C50E65D}" type="presParOf" srcId="{82F6F0C6-8CBA-4C31-AF80-729979E6C895}" destId="{B39B8E3D-F588-4425-BD1F-DC27B6011012}" srcOrd="0" destOrd="0" presId="urn:microsoft.com/office/officeart/2005/8/layout/chevron2"/>
    <dgm:cxn modelId="{565E1EBB-8698-478C-8BA6-85ED751D7ED5}" type="presParOf" srcId="{B39B8E3D-F588-4425-BD1F-DC27B6011012}" destId="{341B12FC-AD2E-43D2-A3B1-0C09448CB920}" srcOrd="0" destOrd="0" presId="urn:microsoft.com/office/officeart/2005/8/layout/chevron2"/>
    <dgm:cxn modelId="{337AE3FD-E442-445B-AFDC-93965DA881AF}" type="presParOf" srcId="{B39B8E3D-F588-4425-BD1F-DC27B6011012}" destId="{838ECC9F-9E7A-4039-8B84-8FE6DC918A4C}" srcOrd="1" destOrd="0" presId="urn:microsoft.com/office/officeart/2005/8/layout/chevron2"/>
    <dgm:cxn modelId="{D46755C7-CDA9-4DCC-8405-BA1506D7E290}" type="presParOf" srcId="{82F6F0C6-8CBA-4C31-AF80-729979E6C895}" destId="{2C463AE7-1047-4C26-A2B4-EC078FD86822}" srcOrd="1" destOrd="0" presId="urn:microsoft.com/office/officeart/2005/8/layout/chevron2"/>
    <dgm:cxn modelId="{5AEADC9C-A638-41BC-9F8A-CB35CC531B42}" type="presParOf" srcId="{82F6F0C6-8CBA-4C31-AF80-729979E6C895}" destId="{C6D0B716-9616-4877-9620-BD73BFA21D21}" srcOrd="2" destOrd="0" presId="urn:microsoft.com/office/officeart/2005/8/layout/chevron2"/>
    <dgm:cxn modelId="{9BFEBD48-B875-446B-951E-C89B2550A5F8}" type="presParOf" srcId="{C6D0B716-9616-4877-9620-BD73BFA21D21}" destId="{EE0AE591-C7CE-4EAB-8522-9BFEC3CD4125}" srcOrd="0" destOrd="0" presId="urn:microsoft.com/office/officeart/2005/8/layout/chevron2"/>
    <dgm:cxn modelId="{45C4D98E-2E95-4783-8A0D-25AB2DB7A104}" type="presParOf" srcId="{C6D0B716-9616-4877-9620-BD73BFA21D21}" destId="{0866AD71-9B61-4FC8-8364-CD253ECDA2EC}" srcOrd="1" destOrd="0" presId="urn:microsoft.com/office/officeart/2005/8/layout/chevron2"/>
    <dgm:cxn modelId="{0A96FC6D-9138-4449-B7D8-4620598664EF}" type="presParOf" srcId="{82F6F0C6-8CBA-4C31-AF80-729979E6C895}" destId="{10373CCD-D0B0-43C6-BB66-A2819484AAB0}" srcOrd="3" destOrd="0" presId="urn:microsoft.com/office/officeart/2005/8/layout/chevron2"/>
    <dgm:cxn modelId="{279A6A8F-DDF8-48BF-8C94-CB6A9F6A51CF}" type="presParOf" srcId="{82F6F0C6-8CBA-4C31-AF80-729979E6C895}" destId="{ACB8D380-B4BD-453C-876D-5CF508612D8E}" srcOrd="4" destOrd="0" presId="urn:microsoft.com/office/officeart/2005/8/layout/chevron2"/>
    <dgm:cxn modelId="{7A5CB6A1-4907-43E8-99B3-F5B9F7900F29}" type="presParOf" srcId="{ACB8D380-B4BD-453C-876D-5CF508612D8E}" destId="{37E508A2-49AF-4EDE-AE01-2B444F9B7D9E}" srcOrd="0" destOrd="0" presId="urn:microsoft.com/office/officeart/2005/8/layout/chevron2"/>
    <dgm:cxn modelId="{FE80C3F5-D2B9-4ECA-BCBF-AEFBA2275CD2}" type="presParOf" srcId="{ACB8D380-B4BD-453C-876D-5CF508612D8E}" destId="{1982F536-A6BF-4DB0-B6E5-B6D464B350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58F6B-CE6F-4EB5-94BA-AB5E5E0EC8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CD97B0-4189-4168-844E-F0C9152A2F5C}">
      <dgm:prSet phldrT="[Текст]" custT="1"/>
      <dgm:spPr/>
      <dgm:t>
        <a:bodyPr/>
        <a:lstStyle/>
        <a:p>
          <a:r>
            <a:rPr lang="ru-RU" sz="2700" dirty="0" smtClean="0"/>
            <a:t>5</a:t>
          </a:r>
          <a:endParaRPr lang="ru-RU" sz="2700" dirty="0"/>
        </a:p>
      </dgm:t>
    </dgm:pt>
    <dgm:pt modelId="{85DD6C65-B08F-40CA-BE70-242BBFADD1D3}" type="parTrans" cxnId="{F0640AC5-9637-414D-8015-F73EAD0181CA}">
      <dgm:prSet/>
      <dgm:spPr/>
      <dgm:t>
        <a:bodyPr/>
        <a:lstStyle/>
        <a:p>
          <a:endParaRPr lang="ru-RU"/>
        </a:p>
      </dgm:t>
    </dgm:pt>
    <dgm:pt modelId="{B6D103D8-7690-48AE-82EF-ED49EC0C4ACA}" type="sibTrans" cxnId="{F0640AC5-9637-414D-8015-F73EAD0181CA}">
      <dgm:prSet/>
      <dgm:spPr/>
      <dgm:t>
        <a:bodyPr/>
        <a:lstStyle/>
        <a:p>
          <a:endParaRPr lang="ru-RU"/>
        </a:p>
      </dgm:t>
    </dgm:pt>
    <dgm:pt modelId="{6D90742F-7E38-4818-BE24-17A3B301269C}">
      <dgm:prSet phldrT="[Текст]" custT="1"/>
      <dgm:spPr/>
      <dgm:t>
        <a:bodyPr/>
        <a:lstStyle/>
        <a:p>
          <a:r>
            <a:rPr lang="ru-RU" sz="2700" dirty="0" smtClean="0"/>
            <a:t>6</a:t>
          </a:r>
          <a:endParaRPr lang="ru-RU" sz="2700" dirty="0"/>
        </a:p>
      </dgm:t>
    </dgm:pt>
    <dgm:pt modelId="{E6534DF8-6E7D-49F0-B4C7-C8B50F1261C0}" type="parTrans" cxnId="{22A32ED2-0BB9-41EB-8692-5365B3F31A8C}">
      <dgm:prSet/>
      <dgm:spPr/>
      <dgm:t>
        <a:bodyPr/>
        <a:lstStyle/>
        <a:p>
          <a:endParaRPr lang="ru-RU"/>
        </a:p>
      </dgm:t>
    </dgm:pt>
    <dgm:pt modelId="{B6F51F0D-F5E3-4903-99F3-143F4AA8F344}" type="sibTrans" cxnId="{22A32ED2-0BB9-41EB-8692-5365B3F31A8C}">
      <dgm:prSet/>
      <dgm:spPr/>
      <dgm:t>
        <a:bodyPr/>
        <a:lstStyle/>
        <a:p>
          <a:endParaRPr lang="ru-RU"/>
        </a:p>
      </dgm:t>
    </dgm:pt>
    <dgm:pt modelId="{D193CC2A-2614-4C53-B348-D43BD758EB91}">
      <dgm:prSet phldrT="[Текст]" custT="1"/>
      <dgm:spPr/>
      <dgm:t>
        <a:bodyPr/>
        <a:lstStyle/>
        <a:p>
          <a:r>
            <a:rPr lang="ru-RU" sz="2700" dirty="0" smtClean="0"/>
            <a:t>7</a:t>
          </a:r>
          <a:endParaRPr lang="ru-RU" sz="2700" dirty="0"/>
        </a:p>
      </dgm:t>
    </dgm:pt>
    <dgm:pt modelId="{99A8774B-52E2-49DF-9290-1548BAE88E95}" type="parTrans" cxnId="{AADBF996-B5F2-4C93-8D35-D2768A8DE37B}">
      <dgm:prSet/>
      <dgm:spPr/>
      <dgm:t>
        <a:bodyPr/>
        <a:lstStyle/>
        <a:p>
          <a:endParaRPr lang="ru-RU"/>
        </a:p>
      </dgm:t>
    </dgm:pt>
    <dgm:pt modelId="{7A9CD4F4-A9C7-4AF7-B8A1-CCAC21056EE7}" type="sibTrans" cxnId="{AADBF996-B5F2-4C93-8D35-D2768A8DE37B}">
      <dgm:prSet/>
      <dgm:spPr/>
      <dgm:t>
        <a:bodyPr/>
        <a:lstStyle/>
        <a:p>
          <a:endParaRPr lang="ru-RU"/>
        </a:p>
      </dgm:t>
    </dgm:pt>
    <dgm:pt modelId="{6820E371-B878-4E23-9ADF-7C80ACC70AB6}">
      <dgm:prSet custT="1"/>
      <dgm:spPr/>
      <dgm:t>
        <a:bodyPr/>
        <a:lstStyle/>
        <a:p>
          <a:pPr algn="just"/>
          <a:r>
            <a:rPr lang="ru-RU" sz="1400" dirty="0" smtClean="0">
              <a:latin typeface="+mn-lt"/>
              <a:cs typeface="Times New Roman" pitchFamily="18" charset="0"/>
            </a:rPr>
            <a:t>Сведены к минимуму посещения пациентами поликлиники (только экстренная помощь). </a:t>
          </a:r>
          <a:endParaRPr lang="ru-RU" sz="1400" dirty="0">
            <a:latin typeface="+mn-lt"/>
          </a:endParaRPr>
        </a:p>
      </dgm:t>
    </dgm:pt>
    <dgm:pt modelId="{3689EA99-187E-4B22-8A63-A8AD60481CCB}" type="parTrans" cxnId="{400AA144-AE3F-4FBC-8456-BB6BE17A281A}">
      <dgm:prSet/>
      <dgm:spPr/>
      <dgm:t>
        <a:bodyPr/>
        <a:lstStyle/>
        <a:p>
          <a:endParaRPr lang="ru-RU"/>
        </a:p>
      </dgm:t>
    </dgm:pt>
    <dgm:pt modelId="{1AFEC6EE-F3AB-4351-9301-89A890306E94}" type="sibTrans" cxnId="{400AA144-AE3F-4FBC-8456-BB6BE17A281A}">
      <dgm:prSet/>
      <dgm:spPr/>
      <dgm:t>
        <a:bodyPr/>
        <a:lstStyle/>
        <a:p>
          <a:endParaRPr lang="ru-RU"/>
        </a:p>
      </dgm:t>
    </dgm:pt>
    <dgm:pt modelId="{393893BF-EBC0-4CDE-8E37-3CB6826545B0}">
      <dgm:prSet custT="1"/>
      <dgm:spPr/>
      <dgm:t>
        <a:bodyPr/>
        <a:lstStyle/>
        <a:p>
          <a:r>
            <a:rPr lang="ru-RU" sz="1800" dirty="0" smtClean="0">
              <a:latin typeface="+mn-lt"/>
              <a:cs typeface="Times New Roman" pitchFamily="18" charset="0"/>
            </a:rPr>
            <a:t>Разъяснительная работа с родственниками и рекомендации по уходу за больными – также даются по телефону.</a:t>
          </a:r>
          <a:endParaRPr lang="ru-RU" sz="1800" dirty="0">
            <a:latin typeface="+mn-lt"/>
            <a:cs typeface="Times New Roman" pitchFamily="18" charset="0"/>
          </a:endParaRPr>
        </a:p>
      </dgm:t>
    </dgm:pt>
    <dgm:pt modelId="{D5654FA3-7D93-45B6-A227-98734958773A}" type="parTrans" cxnId="{9188EE11-AC80-4ED4-8BC2-B9ED7786ABE1}">
      <dgm:prSet/>
      <dgm:spPr/>
      <dgm:t>
        <a:bodyPr/>
        <a:lstStyle/>
        <a:p>
          <a:endParaRPr lang="ru-RU"/>
        </a:p>
      </dgm:t>
    </dgm:pt>
    <dgm:pt modelId="{462ADC2A-9CC3-4EA5-875D-F3BBDE8EEC2F}" type="sibTrans" cxnId="{9188EE11-AC80-4ED4-8BC2-B9ED7786ABE1}">
      <dgm:prSet/>
      <dgm:spPr/>
      <dgm:t>
        <a:bodyPr/>
        <a:lstStyle/>
        <a:p>
          <a:endParaRPr lang="ru-RU"/>
        </a:p>
      </dgm:t>
    </dgm:pt>
    <dgm:pt modelId="{8B2DB458-1C4F-49B4-9902-0A3198C99287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n-lt"/>
              <a:cs typeface="Times New Roman" pitchFamily="18" charset="0"/>
            </a:rPr>
            <a:t>Посещение пациентов на дому осуществляется 3 детскими и 7 взрослыми выездными бригадами, ежедневно, во второй половине дня.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620F0EC3-6FD6-4E48-B281-1ADAE56E3959}" type="sibTrans" cxnId="{081E582F-2E4F-44C2-9DEF-692AECDF3152}">
      <dgm:prSet/>
      <dgm:spPr/>
      <dgm:t>
        <a:bodyPr/>
        <a:lstStyle/>
        <a:p>
          <a:endParaRPr lang="ru-RU"/>
        </a:p>
      </dgm:t>
    </dgm:pt>
    <dgm:pt modelId="{326A4A41-804D-4245-BA90-113AEDC66627}" type="parTrans" cxnId="{081E582F-2E4F-44C2-9DEF-692AECDF3152}">
      <dgm:prSet/>
      <dgm:spPr/>
      <dgm:t>
        <a:bodyPr/>
        <a:lstStyle/>
        <a:p>
          <a:endParaRPr lang="ru-RU"/>
        </a:p>
      </dgm:t>
    </dgm:pt>
    <dgm:pt modelId="{41C66C34-5BEF-4EA5-A5CD-A01D67C7DA22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+mn-lt"/>
              <a:cs typeface="Times New Roman" pitchFamily="18" charset="0"/>
            </a:rPr>
            <a:t>При необходимости оказания экстренной помощи – бригада формируется из сотрудников, имеющихся в поликлинике на момент выезда. Всего в составе бригад  21 сотрудник:             10 врачей и 11 медицинских сестер.</a:t>
          </a:r>
          <a:endParaRPr lang="ru-RU" sz="1400" dirty="0">
            <a:latin typeface="+mn-lt"/>
            <a:cs typeface="Times New Roman" pitchFamily="18" charset="0"/>
          </a:endParaRPr>
        </a:p>
      </dgm:t>
    </dgm:pt>
    <dgm:pt modelId="{A2C25DE8-A888-4FC0-8F4A-C2563F9DA57E}" type="parTrans" cxnId="{1C4E5B61-A65D-4B23-82C1-88F834DC996D}">
      <dgm:prSet/>
      <dgm:spPr/>
      <dgm:t>
        <a:bodyPr/>
        <a:lstStyle/>
        <a:p>
          <a:endParaRPr lang="ru-RU"/>
        </a:p>
      </dgm:t>
    </dgm:pt>
    <dgm:pt modelId="{5C671F0D-0E73-4CE1-8EC0-1E5A4A5E7D54}" type="sibTrans" cxnId="{1C4E5B61-A65D-4B23-82C1-88F834DC996D}">
      <dgm:prSet/>
      <dgm:spPr/>
      <dgm:t>
        <a:bodyPr/>
        <a:lstStyle/>
        <a:p>
          <a:endParaRPr lang="ru-RU"/>
        </a:p>
      </dgm:t>
    </dgm:pt>
    <dgm:pt modelId="{B493443E-0705-458C-A046-2B12D25A890A}">
      <dgm:prSet custT="1"/>
      <dgm:spPr/>
      <dgm:t>
        <a:bodyPr/>
        <a:lstStyle/>
        <a:p>
          <a:pPr algn="just"/>
          <a:r>
            <a:rPr lang="ru-RU" sz="1400" dirty="0" smtClean="0">
              <a:latin typeface="+mn-lt"/>
              <a:cs typeface="Times New Roman" pitchFamily="18" charset="0"/>
            </a:rPr>
            <a:t>В обязательном порядке группы диспансерного учета Д-1 и Д-2 посещаются врачами на дому не менее 1 раза в месяц. Пациентам групп Д-4 и Д-5 проводится дистанционное консультирование, по обращаемости на дом выезжает медицинская сестра. Пациентам группы диспансерного учета Д-3 выписка препаратов проводится на срок 3 месяца. Связь с ними поддерживается по телефону. </a:t>
          </a:r>
          <a:endParaRPr lang="ru-RU" sz="1400" dirty="0">
            <a:latin typeface="+mn-lt"/>
          </a:endParaRPr>
        </a:p>
      </dgm:t>
    </dgm:pt>
    <dgm:pt modelId="{1F7FF43B-9627-47D6-ACEE-60146CA319E3}" type="parTrans" cxnId="{A999E3CF-89F8-48D7-94C5-4B8FA10F9FEC}">
      <dgm:prSet/>
      <dgm:spPr/>
    </dgm:pt>
    <dgm:pt modelId="{CEF41FBA-93DC-42D1-B03E-0C07EFC09D4B}" type="sibTrans" cxnId="{A999E3CF-89F8-48D7-94C5-4B8FA10F9FEC}">
      <dgm:prSet/>
      <dgm:spPr/>
    </dgm:pt>
    <dgm:pt modelId="{82F6F0C6-8CBA-4C31-AF80-729979E6C895}" type="pres">
      <dgm:prSet presAssocID="{AE558F6B-CE6F-4EB5-94BA-AB5E5E0EC8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F1EC8E-69FF-4595-984A-270595289014}" type="pres">
      <dgm:prSet presAssocID="{57CD97B0-4189-4168-844E-F0C9152A2F5C}" presName="composite" presStyleCnt="0"/>
      <dgm:spPr/>
    </dgm:pt>
    <dgm:pt modelId="{866F7154-E0B7-4310-A8AD-5F5C0121052E}" type="pres">
      <dgm:prSet presAssocID="{57CD97B0-4189-4168-844E-F0C9152A2F5C}" presName="parentText" presStyleLbl="alignNode1" presStyleIdx="0" presStyleCnt="3" custLinFactNeighborX="-18131" custLinFactNeighborY="-231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A08E4-0FCE-4726-9F94-42BA13F43726}" type="pres">
      <dgm:prSet presAssocID="{57CD97B0-4189-4168-844E-F0C9152A2F5C}" presName="descendantText" presStyleLbl="alignAcc1" presStyleIdx="0" presStyleCnt="3" custScaleX="99241" custScaleY="153541" custLinFactNeighborX="-591" custLinFactNeighborY="-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C1D47-C101-4909-98F7-463D22502B00}" type="pres">
      <dgm:prSet presAssocID="{B6D103D8-7690-48AE-82EF-ED49EC0C4ACA}" presName="sp" presStyleCnt="0"/>
      <dgm:spPr/>
    </dgm:pt>
    <dgm:pt modelId="{C6D0B716-9616-4877-9620-BD73BFA21D21}" type="pres">
      <dgm:prSet presAssocID="{6D90742F-7E38-4818-BE24-17A3B301269C}" presName="composite" presStyleCnt="0"/>
      <dgm:spPr/>
    </dgm:pt>
    <dgm:pt modelId="{EE0AE591-C7CE-4EAB-8522-9BFEC3CD4125}" type="pres">
      <dgm:prSet presAssocID="{6D90742F-7E38-4818-BE24-17A3B301269C}" presName="parentText" presStyleLbl="alignNode1" presStyleIdx="1" presStyleCnt="3" custLinFactNeighborX="-2570" custLinFactNeighborY="3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6AD71-9B61-4FC8-8364-CD253ECDA2EC}" type="pres">
      <dgm:prSet presAssocID="{6D90742F-7E38-4818-BE24-17A3B301269C}" presName="descendantText" presStyleLbl="alignAcc1" presStyleIdx="1" presStyleCnt="3" custScaleY="96053" custLinFactNeighborX="681" custLinFactNeighborY="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3CCD-D0B0-43C6-BB66-A2819484AAB0}" type="pres">
      <dgm:prSet presAssocID="{B6F51F0D-F5E3-4903-99F3-143F4AA8F344}" presName="sp" presStyleCnt="0"/>
      <dgm:spPr/>
    </dgm:pt>
    <dgm:pt modelId="{ACB8D380-B4BD-453C-876D-5CF508612D8E}" type="pres">
      <dgm:prSet presAssocID="{D193CC2A-2614-4C53-B348-D43BD758EB91}" presName="composite" presStyleCnt="0"/>
      <dgm:spPr/>
    </dgm:pt>
    <dgm:pt modelId="{37E508A2-49AF-4EDE-AE01-2B444F9B7D9E}" type="pres">
      <dgm:prSet presAssocID="{D193CC2A-2614-4C53-B348-D43BD758EB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F536-A6BF-4DB0-B6E5-B6D464B35031}" type="pres">
      <dgm:prSet presAssocID="{D193CC2A-2614-4C53-B348-D43BD758EB91}" presName="descendantText" presStyleLbl="alignAcc1" presStyleIdx="2" presStyleCnt="3" custLinFactNeighborX="-269" custLinFactNeighborY="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8EE11-AC80-4ED4-8BC2-B9ED7786ABE1}" srcId="{D193CC2A-2614-4C53-B348-D43BD758EB91}" destId="{393893BF-EBC0-4CDE-8E37-3CB6826545B0}" srcOrd="0" destOrd="0" parTransId="{D5654FA3-7D93-45B6-A227-98734958773A}" sibTransId="{462ADC2A-9CC3-4EA5-875D-F3BBDE8EEC2F}"/>
    <dgm:cxn modelId="{F450509E-BA47-44F0-8108-FF815FFEB104}" type="presOf" srcId="{D193CC2A-2614-4C53-B348-D43BD758EB91}" destId="{37E508A2-49AF-4EDE-AE01-2B444F9B7D9E}" srcOrd="0" destOrd="0" presId="urn:microsoft.com/office/officeart/2005/8/layout/chevron2"/>
    <dgm:cxn modelId="{A999E3CF-89F8-48D7-94C5-4B8FA10F9FEC}" srcId="{57CD97B0-4189-4168-844E-F0C9152A2F5C}" destId="{B493443E-0705-458C-A046-2B12D25A890A}" srcOrd="1" destOrd="0" parTransId="{1F7FF43B-9627-47D6-ACEE-60146CA319E3}" sibTransId="{CEF41FBA-93DC-42D1-B03E-0C07EFC09D4B}"/>
    <dgm:cxn modelId="{1C4E5B61-A65D-4B23-82C1-88F834DC996D}" srcId="{6D90742F-7E38-4818-BE24-17A3B301269C}" destId="{41C66C34-5BEF-4EA5-A5CD-A01D67C7DA22}" srcOrd="1" destOrd="0" parTransId="{A2C25DE8-A888-4FC0-8F4A-C2563F9DA57E}" sibTransId="{5C671F0D-0E73-4CE1-8EC0-1E5A4A5E7D54}"/>
    <dgm:cxn modelId="{400AA144-AE3F-4FBC-8456-BB6BE17A281A}" srcId="{57CD97B0-4189-4168-844E-F0C9152A2F5C}" destId="{6820E371-B878-4E23-9ADF-7C80ACC70AB6}" srcOrd="0" destOrd="0" parTransId="{3689EA99-187E-4B22-8A63-A8AD60481CCB}" sibTransId="{1AFEC6EE-F3AB-4351-9301-89A890306E94}"/>
    <dgm:cxn modelId="{109DC3C7-0E18-43F2-9DA5-E190BC8FD5A8}" type="presOf" srcId="{393893BF-EBC0-4CDE-8E37-3CB6826545B0}" destId="{1982F536-A6BF-4DB0-B6E5-B6D464B35031}" srcOrd="0" destOrd="0" presId="urn:microsoft.com/office/officeart/2005/8/layout/chevron2"/>
    <dgm:cxn modelId="{4FECA546-0536-4EBE-B878-D936A1EE229C}" type="presOf" srcId="{6820E371-B878-4E23-9ADF-7C80ACC70AB6}" destId="{2C3A08E4-0FCE-4726-9F94-42BA13F43726}" srcOrd="0" destOrd="0" presId="urn:microsoft.com/office/officeart/2005/8/layout/chevron2"/>
    <dgm:cxn modelId="{081E582F-2E4F-44C2-9DEF-692AECDF3152}" srcId="{6D90742F-7E38-4818-BE24-17A3B301269C}" destId="{8B2DB458-1C4F-49B4-9902-0A3198C99287}" srcOrd="0" destOrd="0" parTransId="{326A4A41-804D-4245-BA90-113AEDC66627}" sibTransId="{620F0EC3-6FD6-4E48-B281-1ADAE56E3959}"/>
    <dgm:cxn modelId="{D73C472E-5443-45A5-9D1D-681A58A17EB9}" type="presOf" srcId="{8B2DB458-1C4F-49B4-9902-0A3198C99287}" destId="{0866AD71-9B61-4FC8-8364-CD253ECDA2EC}" srcOrd="0" destOrd="0" presId="urn:microsoft.com/office/officeart/2005/8/layout/chevron2"/>
    <dgm:cxn modelId="{3F30AF4C-381F-47C3-BD46-AEB14D4607CF}" type="presOf" srcId="{6D90742F-7E38-4818-BE24-17A3B301269C}" destId="{EE0AE591-C7CE-4EAB-8522-9BFEC3CD4125}" srcOrd="0" destOrd="0" presId="urn:microsoft.com/office/officeart/2005/8/layout/chevron2"/>
    <dgm:cxn modelId="{3D725A40-4D89-4D28-9ADA-41F58979FDBE}" type="presOf" srcId="{B493443E-0705-458C-A046-2B12D25A890A}" destId="{2C3A08E4-0FCE-4726-9F94-42BA13F43726}" srcOrd="0" destOrd="1" presId="urn:microsoft.com/office/officeart/2005/8/layout/chevron2"/>
    <dgm:cxn modelId="{22A32ED2-0BB9-41EB-8692-5365B3F31A8C}" srcId="{AE558F6B-CE6F-4EB5-94BA-AB5E5E0EC88B}" destId="{6D90742F-7E38-4818-BE24-17A3B301269C}" srcOrd="1" destOrd="0" parTransId="{E6534DF8-6E7D-49F0-B4C7-C8B50F1261C0}" sibTransId="{B6F51F0D-F5E3-4903-99F3-143F4AA8F344}"/>
    <dgm:cxn modelId="{F8FC0FAB-79FC-4AA9-B8EE-CCE4925A90C4}" type="presOf" srcId="{41C66C34-5BEF-4EA5-A5CD-A01D67C7DA22}" destId="{0866AD71-9B61-4FC8-8364-CD253ECDA2EC}" srcOrd="0" destOrd="1" presId="urn:microsoft.com/office/officeart/2005/8/layout/chevron2"/>
    <dgm:cxn modelId="{91B793BC-25B4-4833-9E56-30BE94A7B03C}" type="presOf" srcId="{AE558F6B-CE6F-4EB5-94BA-AB5E5E0EC88B}" destId="{82F6F0C6-8CBA-4C31-AF80-729979E6C895}" srcOrd="0" destOrd="0" presId="urn:microsoft.com/office/officeart/2005/8/layout/chevron2"/>
    <dgm:cxn modelId="{AADBF996-B5F2-4C93-8D35-D2768A8DE37B}" srcId="{AE558F6B-CE6F-4EB5-94BA-AB5E5E0EC88B}" destId="{D193CC2A-2614-4C53-B348-D43BD758EB91}" srcOrd="2" destOrd="0" parTransId="{99A8774B-52E2-49DF-9290-1548BAE88E95}" sibTransId="{7A9CD4F4-A9C7-4AF7-B8A1-CCAC21056EE7}"/>
    <dgm:cxn modelId="{C3830732-8C32-404C-B274-F0722BDBEF63}" type="presOf" srcId="{57CD97B0-4189-4168-844E-F0C9152A2F5C}" destId="{866F7154-E0B7-4310-A8AD-5F5C0121052E}" srcOrd="0" destOrd="0" presId="urn:microsoft.com/office/officeart/2005/8/layout/chevron2"/>
    <dgm:cxn modelId="{F0640AC5-9637-414D-8015-F73EAD0181CA}" srcId="{AE558F6B-CE6F-4EB5-94BA-AB5E5E0EC88B}" destId="{57CD97B0-4189-4168-844E-F0C9152A2F5C}" srcOrd="0" destOrd="0" parTransId="{85DD6C65-B08F-40CA-BE70-242BBFADD1D3}" sibTransId="{B6D103D8-7690-48AE-82EF-ED49EC0C4ACA}"/>
    <dgm:cxn modelId="{1D9BEB2A-E16A-47DA-9AEE-08073A115700}" type="presParOf" srcId="{82F6F0C6-8CBA-4C31-AF80-729979E6C895}" destId="{3BF1EC8E-69FF-4595-984A-270595289014}" srcOrd="0" destOrd="0" presId="urn:microsoft.com/office/officeart/2005/8/layout/chevron2"/>
    <dgm:cxn modelId="{98646533-81BE-4C4D-AC65-DB16AD43ABE2}" type="presParOf" srcId="{3BF1EC8E-69FF-4595-984A-270595289014}" destId="{866F7154-E0B7-4310-A8AD-5F5C0121052E}" srcOrd="0" destOrd="0" presId="urn:microsoft.com/office/officeart/2005/8/layout/chevron2"/>
    <dgm:cxn modelId="{CDEBF617-E355-4BF8-AFC5-BC617EB21627}" type="presParOf" srcId="{3BF1EC8E-69FF-4595-984A-270595289014}" destId="{2C3A08E4-0FCE-4726-9F94-42BA13F43726}" srcOrd="1" destOrd="0" presId="urn:microsoft.com/office/officeart/2005/8/layout/chevron2"/>
    <dgm:cxn modelId="{FD5DEFE8-981B-443C-8EF4-DC3B67ECEE1B}" type="presParOf" srcId="{82F6F0C6-8CBA-4C31-AF80-729979E6C895}" destId="{70AC1D47-C101-4909-98F7-463D22502B00}" srcOrd="1" destOrd="0" presId="urn:microsoft.com/office/officeart/2005/8/layout/chevron2"/>
    <dgm:cxn modelId="{56633820-F304-4C96-9628-19A85C4C7876}" type="presParOf" srcId="{82F6F0C6-8CBA-4C31-AF80-729979E6C895}" destId="{C6D0B716-9616-4877-9620-BD73BFA21D21}" srcOrd="2" destOrd="0" presId="urn:microsoft.com/office/officeart/2005/8/layout/chevron2"/>
    <dgm:cxn modelId="{89999A6F-B12C-4FAF-9204-085469242935}" type="presParOf" srcId="{C6D0B716-9616-4877-9620-BD73BFA21D21}" destId="{EE0AE591-C7CE-4EAB-8522-9BFEC3CD4125}" srcOrd="0" destOrd="0" presId="urn:microsoft.com/office/officeart/2005/8/layout/chevron2"/>
    <dgm:cxn modelId="{B6F2DDC6-29AA-432F-AC76-715E1DDBD090}" type="presParOf" srcId="{C6D0B716-9616-4877-9620-BD73BFA21D21}" destId="{0866AD71-9B61-4FC8-8364-CD253ECDA2EC}" srcOrd="1" destOrd="0" presId="urn:microsoft.com/office/officeart/2005/8/layout/chevron2"/>
    <dgm:cxn modelId="{DA791716-029C-4C08-B2E2-436379D6EBBA}" type="presParOf" srcId="{82F6F0C6-8CBA-4C31-AF80-729979E6C895}" destId="{10373CCD-D0B0-43C6-BB66-A2819484AAB0}" srcOrd="3" destOrd="0" presId="urn:microsoft.com/office/officeart/2005/8/layout/chevron2"/>
    <dgm:cxn modelId="{86E442BD-8944-4CF0-A9B8-FF7E7A7B47E0}" type="presParOf" srcId="{82F6F0C6-8CBA-4C31-AF80-729979E6C895}" destId="{ACB8D380-B4BD-453C-876D-5CF508612D8E}" srcOrd="4" destOrd="0" presId="urn:microsoft.com/office/officeart/2005/8/layout/chevron2"/>
    <dgm:cxn modelId="{DC73475C-7040-4FAD-A6C3-6054ABDE7E2D}" type="presParOf" srcId="{ACB8D380-B4BD-453C-876D-5CF508612D8E}" destId="{37E508A2-49AF-4EDE-AE01-2B444F9B7D9E}" srcOrd="0" destOrd="0" presId="urn:microsoft.com/office/officeart/2005/8/layout/chevron2"/>
    <dgm:cxn modelId="{89275858-8438-447E-85B3-20F53A5A4488}" type="presParOf" srcId="{ACB8D380-B4BD-453C-876D-5CF508612D8E}" destId="{1982F536-A6BF-4DB0-B6E5-B6D464B350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58F6B-CE6F-4EB5-94BA-AB5E5E0EC8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3AF229-6F39-4753-B3FE-560A87810AB5}">
      <dgm:prSet phldrT="[Текст]"/>
      <dgm:spPr/>
      <dgm:t>
        <a:bodyPr/>
        <a:lstStyle/>
        <a:p>
          <a:r>
            <a:rPr lang="ru-RU" dirty="0" smtClean="0"/>
            <a:t>9</a:t>
          </a:r>
          <a:endParaRPr lang="ru-RU" dirty="0"/>
        </a:p>
      </dgm:t>
    </dgm:pt>
    <dgm:pt modelId="{34AE3CAD-7FF2-4613-889D-0B7C526AC08E}" type="parTrans" cxnId="{4164C4A3-F103-4BF8-828F-171832F63EBE}">
      <dgm:prSet/>
      <dgm:spPr/>
      <dgm:t>
        <a:bodyPr/>
        <a:lstStyle/>
        <a:p>
          <a:endParaRPr lang="ru-RU"/>
        </a:p>
      </dgm:t>
    </dgm:pt>
    <dgm:pt modelId="{D5429092-1F6B-4C52-A46B-4F550911B988}" type="sibTrans" cxnId="{4164C4A3-F103-4BF8-828F-171832F63EBE}">
      <dgm:prSet/>
      <dgm:spPr/>
      <dgm:t>
        <a:bodyPr/>
        <a:lstStyle/>
        <a:p>
          <a:endParaRPr lang="ru-RU"/>
        </a:p>
      </dgm:t>
    </dgm:pt>
    <dgm:pt modelId="{57CD97B0-4189-4168-844E-F0C9152A2F5C}">
      <dgm:prSet phldrT="[Текст]" custT="1"/>
      <dgm:spPr/>
      <dgm:t>
        <a:bodyPr/>
        <a:lstStyle/>
        <a:p>
          <a:pPr algn="l"/>
          <a:r>
            <a:rPr lang="ru-RU" sz="1600" dirty="0" smtClean="0"/>
            <a:t>В отношении пациентов склонных к ООД, подлежащих АДН, находящихся на АПНЛ, порядок оказания амбулаторной помощи остается </a:t>
          </a:r>
          <a:r>
            <a:rPr lang="ru-RU" sz="1600" err="1" smtClean="0"/>
            <a:t>прежним</a:t>
          </a:r>
          <a:r>
            <a:rPr lang="ru-RU" sz="1600" smtClean="0"/>
            <a:t>, с </a:t>
          </a:r>
          <a:r>
            <a:rPr lang="ru-RU" sz="1600" dirty="0" smtClean="0"/>
            <a:t>учётом эпидемиологической обстановки.</a:t>
          </a:r>
          <a:endParaRPr lang="ru-RU" sz="1600" dirty="0"/>
        </a:p>
      </dgm:t>
    </dgm:pt>
    <dgm:pt modelId="{85DD6C65-B08F-40CA-BE70-242BBFADD1D3}" type="parTrans" cxnId="{F0640AC5-9637-414D-8015-F73EAD0181CA}">
      <dgm:prSet/>
      <dgm:spPr/>
      <dgm:t>
        <a:bodyPr/>
        <a:lstStyle/>
        <a:p>
          <a:endParaRPr lang="ru-RU"/>
        </a:p>
      </dgm:t>
    </dgm:pt>
    <dgm:pt modelId="{B6D103D8-7690-48AE-82EF-ED49EC0C4ACA}" type="sibTrans" cxnId="{F0640AC5-9637-414D-8015-F73EAD0181CA}">
      <dgm:prSet/>
      <dgm:spPr/>
      <dgm:t>
        <a:bodyPr/>
        <a:lstStyle/>
        <a:p>
          <a:endParaRPr lang="ru-RU"/>
        </a:p>
      </dgm:t>
    </dgm:pt>
    <dgm:pt modelId="{8B2DB458-1C4F-49B4-9902-0A3198C99287}">
      <dgm:prSet phldrT="[Текст]"/>
      <dgm:spPr/>
      <dgm:t>
        <a:bodyPr/>
        <a:lstStyle/>
        <a:p>
          <a:pPr algn="just"/>
          <a:r>
            <a:rPr lang="ru-RU" dirty="0" smtClean="0"/>
            <a:t>    10</a:t>
          </a:r>
          <a:endParaRPr lang="ru-RU" dirty="0"/>
        </a:p>
      </dgm:t>
    </dgm:pt>
    <dgm:pt modelId="{326A4A41-804D-4245-BA90-113AEDC66627}" type="parTrans" cxnId="{081E582F-2E4F-44C2-9DEF-692AECDF3152}">
      <dgm:prSet/>
      <dgm:spPr/>
      <dgm:t>
        <a:bodyPr/>
        <a:lstStyle/>
        <a:p>
          <a:endParaRPr lang="ru-RU"/>
        </a:p>
      </dgm:t>
    </dgm:pt>
    <dgm:pt modelId="{620F0EC3-6FD6-4E48-B281-1ADAE56E3959}" type="sibTrans" cxnId="{081E582F-2E4F-44C2-9DEF-692AECDF3152}">
      <dgm:prSet/>
      <dgm:spPr/>
      <dgm:t>
        <a:bodyPr/>
        <a:lstStyle/>
        <a:p>
          <a:endParaRPr lang="ru-RU"/>
        </a:p>
      </dgm:t>
    </dgm:pt>
    <dgm:pt modelId="{D193CC2A-2614-4C53-B348-D43BD758EB91}">
      <dgm:prSet phldrT="[Текст]"/>
      <dgm:spPr/>
      <dgm:t>
        <a:bodyPr/>
        <a:lstStyle/>
        <a:p>
          <a:r>
            <a:rPr lang="ru-RU" dirty="0" smtClean="0"/>
            <a:t>11</a:t>
          </a:r>
          <a:endParaRPr lang="ru-RU" dirty="0"/>
        </a:p>
      </dgm:t>
    </dgm:pt>
    <dgm:pt modelId="{99A8774B-52E2-49DF-9290-1548BAE88E95}" type="parTrans" cxnId="{AADBF996-B5F2-4C93-8D35-D2768A8DE37B}">
      <dgm:prSet/>
      <dgm:spPr/>
      <dgm:t>
        <a:bodyPr/>
        <a:lstStyle/>
        <a:p>
          <a:endParaRPr lang="ru-RU"/>
        </a:p>
      </dgm:t>
    </dgm:pt>
    <dgm:pt modelId="{7A9CD4F4-A9C7-4AF7-B8A1-CCAC21056EE7}" type="sibTrans" cxnId="{AADBF996-B5F2-4C93-8D35-D2768A8DE37B}">
      <dgm:prSet/>
      <dgm:spPr/>
      <dgm:t>
        <a:bodyPr/>
        <a:lstStyle/>
        <a:p>
          <a:endParaRPr lang="ru-RU"/>
        </a:p>
      </dgm:t>
    </dgm:pt>
    <dgm:pt modelId="{5E809CA5-E651-4A34-991A-2F07D5E22E75}">
      <dgm:prSet custT="1"/>
      <dgm:spPr/>
      <dgm:t>
        <a:bodyPr/>
        <a:lstStyle/>
        <a:p>
          <a:pPr algn="just"/>
          <a:r>
            <a:rPr lang="ru-RU" sz="1600" dirty="0" smtClean="0"/>
            <a:t>Стационарная медицинская помощь оказывается пациентам при неотложных состояниях, в случаях обострения заболевания, а также во всех случаях недобровольной госпитализации и применения медицинских мер принудительного характера, проведения стационарной судебно-психиатрической экспертизы.</a:t>
          </a:r>
          <a:endParaRPr lang="ru-RU" sz="1600" dirty="0"/>
        </a:p>
      </dgm:t>
    </dgm:pt>
    <dgm:pt modelId="{E4AC924E-68EC-4D78-8A51-251A70ED040D}" type="parTrans" cxnId="{D17D9304-F488-4059-8824-AB11E16933AA}">
      <dgm:prSet/>
      <dgm:spPr/>
      <dgm:t>
        <a:bodyPr/>
        <a:lstStyle/>
        <a:p>
          <a:endParaRPr lang="ru-RU"/>
        </a:p>
      </dgm:t>
    </dgm:pt>
    <dgm:pt modelId="{3A8D8C16-85FD-40E4-8413-0E288BDC0D03}" type="sibTrans" cxnId="{D17D9304-F488-4059-8824-AB11E16933AA}">
      <dgm:prSet/>
      <dgm:spPr/>
      <dgm:t>
        <a:bodyPr/>
        <a:lstStyle/>
        <a:p>
          <a:endParaRPr lang="ru-RU"/>
        </a:p>
      </dgm:t>
    </dgm:pt>
    <dgm:pt modelId="{47E87EA0-3F5C-458C-BF2E-389E9C6E85E0}">
      <dgm:prSet custT="1"/>
      <dgm:spPr/>
      <dgm:t>
        <a:bodyPr/>
        <a:lstStyle/>
        <a:p>
          <a:pPr algn="just"/>
          <a:r>
            <a:rPr lang="ru-RU" sz="1600" i="1" dirty="0" smtClean="0"/>
            <a:t> </a:t>
          </a:r>
          <a:r>
            <a:rPr lang="ru-RU" sz="1600" i="0" dirty="0" smtClean="0"/>
            <a:t>В стационарных отделениях: отменены встречи с родственниками, отменены групповые занятия (с психологом), все возможные дополнительные (функциональные) обследования проводятся в отделении, консультации врачей – узких специалистов осуществляются строго в средствах индивидуальной защиты, на месте, в отделении, а если требуется специальное оборудование – консультации проводятся строго по графику, исключающему скопление пациентов у кабинета специалиста. </a:t>
          </a:r>
          <a:endParaRPr lang="ru-RU" sz="1600" dirty="0"/>
        </a:p>
      </dgm:t>
    </dgm:pt>
    <dgm:pt modelId="{8B574A69-0BEC-4D22-B998-9096EF32C4A0}" type="parTrans" cxnId="{7B68A192-87BD-4B73-87F0-A5EF561CC294}">
      <dgm:prSet/>
      <dgm:spPr/>
      <dgm:t>
        <a:bodyPr/>
        <a:lstStyle/>
        <a:p>
          <a:endParaRPr lang="ru-RU"/>
        </a:p>
      </dgm:t>
    </dgm:pt>
    <dgm:pt modelId="{AC40C026-3543-4CAF-A7F4-97CF1A3FB49F}" type="sibTrans" cxnId="{7B68A192-87BD-4B73-87F0-A5EF561CC294}">
      <dgm:prSet/>
      <dgm:spPr/>
      <dgm:t>
        <a:bodyPr/>
        <a:lstStyle/>
        <a:p>
          <a:endParaRPr lang="ru-RU"/>
        </a:p>
      </dgm:t>
    </dgm:pt>
    <dgm:pt modelId="{82F6F0C6-8CBA-4C31-AF80-729979E6C895}" type="pres">
      <dgm:prSet presAssocID="{AE558F6B-CE6F-4EB5-94BA-AB5E5E0EC8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B8E3D-F588-4425-BD1F-DC27B6011012}" type="pres">
      <dgm:prSet presAssocID="{CC3AF229-6F39-4753-B3FE-560A87810AB5}" presName="composite" presStyleCnt="0"/>
      <dgm:spPr/>
    </dgm:pt>
    <dgm:pt modelId="{341B12FC-AD2E-43D2-A3B1-0C09448CB920}" type="pres">
      <dgm:prSet presAssocID="{CC3AF229-6F39-4753-B3FE-560A87810A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ECC9F-9E7A-4039-8B84-8FE6DC918A4C}" type="pres">
      <dgm:prSet presAssocID="{CC3AF229-6F39-4753-B3FE-560A87810AB5}" presName="descendantText" presStyleLbl="alignAcc1" presStyleIdx="0" presStyleCnt="3" custScaleY="117535" custLinFactNeighborX="117" custLinFactNeighborY="-2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3AE7-1047-4C26-A2B4-EC078FD86822}" type="pres">
      <dgm:prSet presAssocID="{D5429092-1F6B-4C52-A46B-4F550911B988}" presName="sp" presStyleCnt="0"/>
      <dgm:spPr/>
    </dgm:pt>
    <dgm:pt modelId="{7A4BE67F-E3C1-42E0-B39F-D29DC12A871F}" type="pres">
      <dgm:prSet presAssocID="{8B2DB458-1C4F-49B4-9902-0A3198C99287}" presName="composite" presStyleCnt="0"/>
      <dgm:spPr/>
    </dgm:pt>
    <dgm:pt modelId="{63E792A8-1A78-4B54-929A-DF4C5230E886}" type="pres">
      <dgm:prSet presAssocID="{8B2DB458-1C4F-49B4-9902-0A3198C9928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BCD58-E360-49DC-B712-9C8866ABD20C}" type="pres">
      <dgm:prSet presAssocID="{8B2DB458-1C4F-49B4-9902-0A3198C99287}" presName="descendantText" presStyleLbl="alignAcc1" presStyleIdx="1" presStyleCnt="3" custScaleY="140641" custLinFactNeighborX="664" custLinFactNeighborY="-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9CDC3-BDF1-468C-8080-93F1FBD74400}" type="pres">
      <dgm:prSet presAssocID="{620F0EC3-6FD6-4E48-B281-1ADAE56E3959}" presName="sp" presStyleCnt="0"/>
      <dgm:spPr/>
    </dgm:pt>
    <dgm:pt modelId="{ACB8D380-B4BD-453C-876D-5CF508612D8E}" type="pres">
      <dgm:prSet presAssocID="{D193CC2A-2614-4C53-B348-D43BD758EB91}" presName="composite" presStyleCnt="0"/>
      <dgm:spPr/>
    </dgm:pt>
    <dgm:pt modelId="{37E508A2-49AF-4EDE-AE01-2B444F9B7D9E}" type="pres">
      <dgm:prSet presAssocID="{D193CC2A-2614-4C53-B348-D43BD758EB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F536-A6BF-4DB0-B6E5-B6D464B35031}" type="pres">
      <dgm:prSet presAssocID="{D193CC2A-2614-4C53-B348-D43BD758EB91}" presName="descendantText" presStyleLbl="alignAcc1" presStyleIdx="2" presStyleCnt="3" custScaleY="184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D9304-F488-4059-8824-AB11E16933AA}" srcId="{8B2DB458-1C4F-49B4-9902-0A3198C99287}" destId="{5E809CA5-E651-4A34-991A-2F07D5E22E75}" srcOrd="0" destOrd="0" parTransId="{E4AC924E-68EC-4D78-8A51-251A70ED040D}" sibTransId="{3A8D8C16-85FD-40E4-8413-0E288BDC0D03}"/>
    <dgm:cxn modelId="{CFF0C48E-2FA7-4192-88FA-1E24965F8DE9}" type="presOf" srcId="{5E809CA5-E651-4A34-991A-2F07D5E22E75}" destId="{E6BBCD58-E360-49DC-B712-9C8866ABD20C}" srcOrd="0" destOrd="0" presId="urn:microsoft.com/office/officeart/2005/8/layout/chevron2"/>
    <dgm:cxn modelId="{081E582F-2E4F-44C2-9DEF-692AECDF3152}" srcId="{AE558F6B-CE6F-4EB5-94BA-AB5E5E0EC88B}" destId="{8B2DB458-1C4F-49B4-9902-0A3198C99287}" srcOrd="1" destOrd="0" parTransId="{326A4A41-804D-4245-BA90-113AEDC66627}" sibTransId="{620F0EC3-6FD6-4E48-B281-1ADAE56E3959}"/>
    <dgm:cxn modelId="{3874FFD0-DFD6-4D6A-A00F-B2B320A603E6}" type="presOf" srcId="{47E87EA0-3F5C-458C-BF2E-389E9C6E85E0}" destId="{1982F536-A6BF-4DB0-B6E5-B6D464B35031}" srcOrd="0" destOrd="0" presId="urn:microsoft.com/office/officeart/2005/8/layout/chevron2"/>
    <dgm:cxn modelId="{27089B04-7B2B-439F-954C-1C6182CD315E}" type="presOf" srcId="{D193CC2A-2614-4C53-B348-D43BD758EB91}" destId="{37E508A2-49AF-4EDE-AE01-2B444F9B7D9E}" srcOrd="0" destOrd="0" presId="urn:microsoft.com/office/officeart/2005/8/layout/chevron2"/>
    <dgm:cxn modelId="{6DFB3A34-8A44-4C4A-94BA-2D3B0B794271}" type="presOf" srcId="{CC3AF229-6F39-4753-B3FE-560A87810AB5}" destId="{341B12FC-AD2E-43D2-A3B1-0C09448CB920}" srcOrd="0" destOrd="0" presId="urn:microsoft.com/office/officeart/2005/8/layout/chevron2"/>
    <dgm:cxn modelId="{B49F329D-6B46-46B0-8607-9971F1962811}" type="presOf" srcId="{AE558F6B-CE6F-4EB5-94BA-AB5E5E0EC88B}" destId="{82F6F0C6-8CBA-4C31-AF80-729979E6C895}" srcOrd="0" destOrd="0" presId="urn:microsoft.com/office/officeart/2005/8/layout/chevron2"/>
    <dgm:cxn modelId="{AADBF996-B5F2-4C93-8D35-D2768A8DE37B}" srcId="{AE558F6B-CE6F-4EB5-94BA-AB5E5E0EC88B}" destId="{D193CC2A-2614-4C53-B348-D43BD758EB91}" srcOrd="2" destOrd="0" parTransId="{99A8774B-52E2-49DF-9290-1548BAE88E95}" sibTransId="{7A9CD4F4-A9C7-4AF7-B8A1-CCAC21056EE7}"/>
    <dgm:cxn modelId="{7B68A192-87BD-4B73-87F0-A5EF561CC294}" srcId="{D193CC2A-2614-4C53-B348-D43BD758EB91}" destId="{47E87EA0-3F5C-458C-BF2E-389E9C6E85E0}" srcOrd="0" destOrd="0" parTransId="{8B574A69-0BEC-4D22-B998-9096EF32C4A0}" sibTransId="{AC40C026-3543-4CAF-A7F4-97CF1A3FB49F}"/>
    <dgm:cxn modelId="{EE1EF341-4CE0-47A2-B545-AC01EB028F38}" type="presOf" srcId="{8B2DB458-1C4F-49B4-9902-0A3198C99287}" destId="{63E792A8-1A78-4B54-929A-DF4C5230E886}" srcOrd="0" destOrd="0" presId="urn:microsoft.com/office/officeart/2005/8/layout/chevron2"/>
    <dgm:cxn modelId="{F0640AC5-9637-414D-8015-F73EAD0181CA}" srcId="{CC3AF229-6F39-4753-B3FE-560A87810AB5}" destId="{57CD97B0-4189-4168-844E-F0C9152A2F5C}" srcOrd="0" destOrd="0" parTransId="{85DD6C65-B08F-40CA-BE70-242BBFADD1D3}" sibTransId="{B6D103D8-7690-48AE-82EF-ED49EC0C4ACA}"/>
    <dgm:cxn modelId="{4164C4A3-F103-4BF8-828F-171832F63EBE}" srcId="{AE558F6B-CE6F-4EB5-94BA-AB5E5E0EC88B}" destId="{CC3AF229-6F39-4753-B3FE-560A87810AB5}" srcOrd="0" destOrd="0" parTransId="{34AE3CAD-7FF2-4613-889D-0B7C526AC08E}" sibTransId="{D5429092-1F6B-4C52-A46B-4F550911B988}"/>
    <dgm:cxn modelId="{90FCBCD7-E567-4343-A677-109BB80102CA}" type="presOf" srcId="{57CD97B0-4189-4168-844E-F0C9152A2F5C}" destId="{838ECC9F-9E7A-4039-8B84-8FE6DC918A4C}" srcOrd="0" destOrd="0" presId="urn:microsoft.com/office/officeart/2005/8/layout/chevron2"/>
    <dgm:cxn modelId="{EE2B4FD0-A687-4B7A-AE46-2BAB4ED6700C}" type="presParOf" srcId="{82F6F0C6-8CBA-4C31-AF80-729979E6C895}" destId="{B39B8E3D-F588-4425-BD1F-DC27B6011012}" srcOrd="0" destOrd="0" presId="urn:microsoft.com/office/officeart/2005/8/layout/chevron2"/>
    <dgm:cxn modelId="{E590196E-F08A-4002-AA9A-9F8A724431B5}" type="presParOf" srcId="{B39B8E3D-F588-4425-BD1F-DC27B6011012}" destId="{341B12FC-AD2E-43D2-A3B1-0C09448CB920}" srcOrd="0" destOrd="0" presId="urn:microsoft.com/office/officeart/2005/8/layout/chevron2"/>
    <dgm:cxn modelId="{674A7FBF-B311-456F-BEEF-C929807C4C27}" type="presParOf" srcId="{B39B8E3D-F588-4425-BD1F-DC27B6011012}" destId="{838ECC9F-9E7A-4039-8B84-8FE6DC918A4C}" srcOrd="1" destOrd="0" presId="urn:microsoft.com/office/officeart/2005/8/layout/chevron2"/>
    <dgm:cxn modelId="{9C793C20-6653-4F6A-B6EE-85808C9A05CD}" type="presParOf" srcId="{82F6F0C6-8CBA-4C31-AF80-729979E6C895}" destId="{2C463AE7-1047-4C26-A2B4-EC078FD86822}" srcOrd="1" destOrd="0" presId="urn:microsoft.com/office/officeart/2005/8/layout/chevron2"/>
    <dgm:cxn modelId="{F4196866-089F-4307-8CA8-EB66B293B4C5}" type="presParOf" srcId="{82F6F0C6-8CBA-4C31-AF80-729979E6C895}" destId="{7A4BE67F-E3C1-42E0-B39F-D29DC12A871F}" srcOrd="2" destOrd="0" presId="urn:microsoft.com/office/officeart/2005/8/layout/chevron2"/>
    <dgm:cxn modelId="{BEE6457C-3C15-49D2-8B6D-65091E6AFFB4}" type="presParOf" srcId="{7A4BE67F-E3C1-42E0-B39F-D29DC12A871F}" destId="{63E792A8-1A78-4B54-929A-DF4C5230E886}" srcOrd="0" destOrd="0" presId="urn:microsoft.com/office/officeart/2005/8/layout/chevron2"/>
    <dgm:cxn modelId="{0C2685CD-E94A-4B2D-A93B-0E533A16E067}" type="presParOf" srcId="{7A4BE67F-E3C1-42E0-B39F-D29DC12A871F}" destId="{E6BBCD58-E360-49DC-B712-9C8866ABD20C}" srcOrd="1" destOrd="0" presId="urn:microsoft.com/office/officeart/2005/8/layout/chevron2"/>
    <dgm:cxn modelId="{B596D992-99FC-4B3D-91A9-B06A2BEA5A9E}" type="presParOf" srcId="{82F6F0C6-8CBA-4C31-AF80-729979E6C895}" destId="{0699CDC3-BDF1-468C-8080-93F1FBD74400}" srcOrd="3" destOrd="0" presId="urn:microsoft.com/office/officeart/2005/8/layout/chevron2"/>
    <dgm:cxn modelId="{00E32865-CA4F-4B8D-B962-ACCFBFEAF3AA}" type="presParOf" srcId="{82F6F0C6-8CBA-4C31-AF80-729979E6C895}" destId="{ACB8D380-B4BD-453C-876D-5CF508612D8E}" srcOrd="4" destOrd="0" presId="urn:microsoft.com/office/officeart/2005/8/layout/chevron2"/>
    <dgm:cxn modelId="{946DB700-9ADF-45F8-B6AF-332FBB034533}" type="presParOf" srcId="{ACB8D380-B4BD-453C-876D-5CF508612D8E}" destId="{37E508A2-49AF-4EDE-AE01-2B444F9B7D9E}" srcOrd="0" destOrd="0" presId="urn:microsoft.com/office/officeart/2005/8/layout/chevron2"/>
    <dgm:cxn modelId="{E1EA3601-5255-4EA1-9FFB-17D085CFE1B2}" type="presParOf" srcId="{ACB8D380-B4BD-453C-876D-5CF508612D8E}" destId="{1982F536-A6BF-4DB0-B6E5-B6D464B350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12FC-AD2E-43D2-A3B1-0C09448CB920}">
      <dsp:nvSpPr>
        <dsp:cNvPr id="0" name=""/>
        <dsp:cNvSpPr/>
      </dsp:nvSpPr>
      <dsp:spPr>
        <a:xfrm rot="5400000">
          <a:off x="-262742" y="302624"/>
          <a:ext cx="1575131" cy="9698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39883" y="484942"/>
        <a:ext cx="969883" cy="605248"/>
      </dsp:txXfrm>
    </dsp:sp>
    <dsp:sp modelId="{838ECC9F-9E7A-4039-8B84-8FE6DC918A4C}">
      <dsp:nvSpPr>
        <dsp:cNvPr id="0" name=""/>
        <dsp:cNvSpPr/>
      </dsp:nvSpPr>
      <dsp:spPr>
        <a:xfrm rot="5400000">
          <a:off x="4270890" y="-3213671"/>
          <a:ext cx="1032715" cy="74879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 медицинским персоналом проведены обучающие занятия (в том числе – прослушаны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видеолекции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по темам общих сведений о новой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инфекции, и методах профилактики ее распространения. По окончании занятий проведен персональный контроль теоретических знаний и отработка практических навыков.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3272" y="64360"/>
        <a:ext cx="7437539" cy="931889"/>
      </dsp:txXfrm>
    </dsp:sp>
    <dsp:sp modelId="{EE0AE591-C7CE-4EAB-8522-9BFEC3CD4125}">
      <dsp:nvSpPr>
        <dsp:cNvPr id="0" name=""/>
        <dsp:cNvSpPr/>
      </dsp:nvSpPr>
      <dsp:spPr>
        <a:xfrm rot="5400000">
          <a:off x="-208511" y="1686135"/>
          <a:ext cx="1386905" cy="9698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1962566"/>
        <a:ext cx="969883" cy="417022"/>
      </dsp:txXfrm>
    </dsp:sp>
    <dsp:sp modelId="{0866AD71-9B61-4FC8-8364-CD253ECDA2EC}">
      <dsp:nvSpPr>
        <dsp:cNvPr id="0" name=""/>
        <dsp:cNvSpPr/>
      </dsp:nvSpPr>
      <dsp:spPr>
        <a:xfrm rot="5400000">
          <a:off x="4124339" y="-1719040"/>
          <a:ext cx="1307994" cy="7616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Для медицинского персонала амбулаторных и стационарных отделений разработаны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СОПы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по действиям медицинского персонала при приеме пациентов в период карантинных мероприятий в связи с распространением новой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инфекции COVID-19, а также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чек-листы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для проверки качества сбора эпидемиологического анамнеза по новой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коронавирусной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инфекции   COVID-19.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9884" y="1499266"/>
        <a:ext cx="7553055" cy="1180292"/>
      </dsp:txXfrm>
    </dsp:sp>
    <dsp:sp modelId="{37E508A2-49AF-4EDE-AE01-2B444F9B7D9E}">
      <dsp:nvSpPr>
        <dsp:cNvPr id="0" name=""/>
        <dsp:cNvSpPr/>
      </dsp:nvSpPr>
      <dsp:spPr>
        <a:xfrm rot="5400000">
          <a:off x="-533290" y="3488780"/>
          <a:ext cx="2036463" cy="9698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-1" y="3440433"/>
        <a:ext cx="969883" cy="1066580"/>
      </dsp:txXfrm>
    </dsp:sp>
    <dsp:sp modelId="{1982F536-A6BF-4DB0-B6E5-B6D464B35031}">
      <dsp:nvSpPr>
        <dsp:cNvPr id="0" name=""/>
        <dsp:cNvSpPr/>
      </dsp:nvSpPr>
      <dsp:spPr>
        <a:xfrm rot="5400000">
          <a:off x="3923999" y="-77202"/>
          <a:ext cx="1708674" cy="7616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 Введен временный порядок оказания амбулаторной помощи, направленный на разобщение пациентов и контроль их соматического состояния: прием пациентов осуществляется только при крайней необходимости (как правило это иногородние пациенты)  предварительная запись ведется с увеличением временных интервалов, строго соблюдается социальная дистанция в коридорах поликлиники и перед кабинетом врача, проводится измерение температуры тела на входе в помещения больницы, обработка рук кожным антисептиком, выдача маски посетителю при ее отсутствии.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69884" y="2960324"/>
        <a:ext cx="7533495" cy="1541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F7154-E0B7-4310-A8AD-5F5C0121052E}">
      <dsp:nvSpPr>
        <dsp:cNvPr id="0" name=""/>
        <dsp:cNvSpPr/>
      </dsp:nvSpPr>
      <dsp:spPr>
        <a:xfrm rot="5400000">
          <a:off x="-243052" y="243052"/>
          <a:ext cx="1620351" cy="1134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5</a:t>
          </a:r>
          <a:endParaRPr lang="ru-RU" sz="2700" kern="1200" dirty="0"/>
        </a:p>
      </dsp:txBody>
      <dsp:txXfrm rot="-5400000">
        <a:off x="1" y="567122"/>
        <a:ext cx="1134246" cy="486105"/>
      </dsp:txXfrm>
    </dsp:sp>
    <dsp:sp modelId="{2C3A08E4-0FCE-4726-9F94-42BA13F43726}">
      <dsp:nvSpPr>
        <dsp:cNvPr id="0" name=""/>
        <dsp:cNvSpPr/>
      </dsp:nvSpPr>
      <dsp:spPr>
        <a:xfrm rot="5400000">
          <a:off x="3951444" y="-2832718"/>
          <a:ext cx="1617137" cy="7282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Сведены к минимуму посещения пациентами поликлиники (только экстренная помощь). </a:t>
          </a:r>
          <a:endParaRPr lang="ru-RU" sz="1400" kern="1200" dirty="0">
            <a:latin typeface="+mn-lt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В обязательном порядке группы диспансерного учета Д-1 и Д-2 посещаются врачами на дому не менее 1 раза в месяц. Пациентам групп Д-4 и Д-5 проводится дистанционное консультирование, по обращаемости на дом выезжает медицинская сестра. Пациентам группы диспансерного учета Д-3 выписка препаратов проводится на срок 3 месяца. Связь с ними поддерживается по телефону. </a:t>
          </a:r>
          <a:endParaRPr lang="ru-RU" sz="1400" kern="1200" dirty="0">
            <a:latin typeface="+mn-lt"/>
          </a:endParaRPr>
        </a:p>
      </dsp:txBody>
      <dsp:txXfrm rot="-5400000">
        <a:off x="1118726" y="78942"/>
        <a:ext cx="7203632" cy="1459253"/>
      </dsp:txXfrm>
    </dsp:sp>
    <dsp:sp modelId="{EE0AE591-C7CE-4EAB-8522-9BFEC3CD4125}">
      <dsp:nvSpPr>
        <dsp:cNvPr id="0" name=""/>
        <dsp:cNvSpPr/>
      </dsp:nvSpPr>
      <dsp:spPr>
        <a:xfrm rot="5400000">
          <a:off x="-243052" y="1972601"/>
          <a:ext cx="1620351" cy="1134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6</a:t>
          </a:r>
          <a:endParaRPr lang="ru-RU" sz="2700" kern="1200" dirty="0"/>
        </a:p>
      </dsp:txBody>
      <dsp:txXfrm rot="-5400000">
        <a:off x="1" y="2296671"/>
        <a:ext cx="1134246" cy="486105"/>
      </dsp:txXfrm>
    </dsp:sp>
    <dsp:sp modelId="{0866AD71-9B61-4FC8-8364-CD253ECDA2EC}">
      <dsp:nvSpPr>
        <dsp:cNvPr id="0" name=""/>
        <dsp:cNvSpPr/>
      </dsp:nvSpPr>
      <dsp:spPr>
        <a:xfrm rot="5400000">
          <a:off x="4297553" y="-1377355"/>
          <a:ext cx="1011657" cy="7338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Посещение пациентов на дому осуществляется 3 детскими и 7 взрослыми выездными бригадами, ежедневно, во второй половине дня.</a:t>
          </a:r>
          <a:endParaRPr lang="ru-RU" sz="1400" kern="1200" dirty="0">
            <a:latin typeface="+mn-lt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При необходимости оказания экстренной помощи – бригада формируется из сотрудников, имеющихся в поликлинике на момент выезда. Всего в составе бригад  21 сотрудник:             10 врачей и 11 медицинских сестер.</a:t>
          </a:r>
          <a:endParaRPr lang="ru-RU" sz="1400" kern="1200" dirty="0">
            <a:latin typeface="+mn-lt"/>
            <a:cs typeface="Times New Roman" pitchFamily="18" charset="0"/>
          </a:endParaRPr>
        </a:p>
      </dsp:txBody>
      <dsp:txXfrm rot="-5400000">
        <a:off x="1134247" y="1835336"/>
        <a:ext cx="7288886" cy="912887"/>
      </dsp:txXfrm>
    </dsp:sp>
    <dsp:sp modelId="{37E508A2-49AF-4EDE-AE01-2B444F9B7D9E}">
      <dsp:nvSpPr>
        <dsp:cNvPr id="0" name=""/>
        <dsp:cNvSpPr/>
      </dsp:nvSpPr>
      <dsp:spPr>
        <a:xfrm rot="5400000">
          <a:off x="-243052" y="3406031"/>
          <a:ext cx="1620351" cy="11342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7</a:t>
          </a:r>
          <a:endParaRPr lang="ru-RU" sz="2700" kern="1200" dirty="0"/>
        </a:p>
      </dsp:txBody>
      <dsp:txXfrm rot="-5400000">
        <a:off x="1" y="3730101"/>
        <a:ext cx="1134246" cy="486105"/>
      </dsp:txXfrm>
    </dsp:sp>
    <dsp:sp modelId="{1982F536-A6BF-4DB0-B6E5-B6D464B35031}">
      <dsp:nvSpPr>
        <dsp:cNvPr id="0" name=""/>
        <dsp:cNvSpPr/>
      </dsp:nvSpPr>
      <dsp:spPr>
        <a:xfrm rot="5400000">
          <a:off x="4257027" y="35760"/>
          <a:ext cx="1053228" cy="7338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itchFamily="18" charset="0"/>
            </a:rPr>
            <a:t>Разъяснительная работа с родственниками и рекомендации по уходу за больными – также даются по телефону.</a:t>
          </a:r>
          <a:endParaRPr lang="ru-RU" sz="1800" kern="1200" dirty="0">
            <a:latin typeface="+mn-lt"/>
            <a:cs typeface="Times New Roman" pitchFamily="18" charset="0"/>
          </a:endParaRPr>
        </a:p>
      </dsp:txBody>
      <dsp:txXfrm rot="-5400000">
        <a:off x="1114506" y="3229695"/>
        <a:ext cx="7286857" cy="950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B12FC-AD2E-43D2-A3B1-0C09448CB920}">
      <dsp:nvSpPr>
        <dsp:cNvPr id="0" name=""/>
        <dsp:cNvSpPr/>
      </dsp:nvSpPr>
      <dsp:spPr>
        <a:xfrm rot="5400000">
          <a:off x="-232326" y="337733"/>
          <a:ext cx="1548844" cy="108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9</a:t>
          </a:r>
          <a:endParaRPr lang="ru-RU" sz="3000" kern="1200" dirty="0"/>
        </a:p>
      </dsp:txBody>
      <dsp:txXfrm rot="-5400000">
        <a:off x="1" y="647501"/>
        <a:ext cx="1084190" cy="464654"/>
      </dsp:txXfrm>
    </dsp:sp>
    <dsp:sp modelId="{838ECC9F-9E7A-4039-8B84-8FE6DC918A4C}">
      <dsp:nvSpPr>
        <dsp:cNvPr id="0" name=""/>
        <dsp:cNvSpPr/>
      </dsp:nvSpPr>
      <dsp:spPr>
        <a:xfrm rot="5400000">
          <a:off x="4065254" y="-2981063"/>
          <a:ext cx="1183282" cy="7145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отношении пациентов склонных к ООД, подлежащих АДН, находящихся на АПНЛ, порядок оказания амбулаторной помощи остается </a:t>
          </a:r>
          <a:r>
            <a:rPr lang="ru-RU" sz="1600" kern="1200" err="1" smtClean="0"/>
            <a:t>прежним</a:t>
          </a:r>
          <a:r>
            <a:rPr lang="ru-RU" sz="1600" kern="1200" smtClean="0"/>
            <a:t>, с </a:t>
          </a:r>
          <a:r>
            <a:rPr lang="ru-RU" sz="1600" kern="1200" dirty="0" smtClean="0"/>
            <a:t>учётом эпидемиологической обстановки.</a:t>
          </a:r>
          <a:endParaRPr lang="ru-RU" sz="1600" kern="1200" dirty="0"/>
        </a:p>
      </dsp:txBody>
      <dsp:txXfrm rot="-5400000">
        <a:off x="1084191" y="57763"/>
        <a:ext cx="7087646" cy="1067756"/>
      </dsp:txXfrm>
    </dsp:sp>
    <dsp:sp modelId="{63E792A8-1A78-4B54-929A-DF4C5230E886}">
      <dsp:nvSpPr>
        <dsp:cNvPr id="0" name=""/>
        <dsp:cNvSpPr/>
      </dsp:nvSpPr>
      <dsp:spPr>
        <a:xfrm rot="5400000">
          <a:off x="-232326" y="1927576"/>
          <a:ext cx="1548844" cy="108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   10</a:t>
          </a:r>
          <a:endParaRPr lang="ru-RU" sz="3000" kern="1200" dirty="0"/>
        </a:p>
      </dsp:txBody>
      <dsp:txXfrm rot="-5400000">
        <a:off x="1" y="2237344"/>
        <a:ext cx="1084190" cy="464654"/>
      </dsp:txXfrm>
    </dsp:sp>
    <dsp:sp modelId="{E6BBCD58-E360-49DC-B712-9C8866ABD20C}">
      <dsp:nvSpPr>
        <dsp:cNvPr id="0" name=""/>
        <dsp:cNvSpPr/>
      </dsp:nvSpPr>
      <dsp:spPr>
        <a:xfrm rot="5400000">
          <a:off x="3948944" y="-1381832"/>
          <a:ext cx="1415901" cy="7145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Стационарная медицинская помощь оказывается пациентам при неотложных состояниях, в случаях обострения заболевания, а также во всех случаях недобровольной госпитализации и применения медицинских мер принудительного характера, проведения стационарной судебно-психиатрической экспертизы.</a:t>
          </a:r>
          <a:endParaRPr lang="ru-RU" sz="1600" kern="1200" dirty="0"/>
        </a:p>
      </dsp:txBody>
      <dsp:txXfrm rot="-5400000">
        <a:off x="1084191" y="1552040"/>
        <a:ext cx="7076290" cy="1277663"/>
      </dsp:txXfrm>
    </dsp:sp>
    <dsp:sp modelId="{37E508A2-49AF-4EDE-AE01-2B444F9B7D9E}">
      <dsp:nvSpPr>
        <dsp:cNvPr id="0" name=""/>
        <dsp:cNvSpPr/>
      </dsp:nvSpPr>
      <dsp:spPr>
        <a:xfrm rot="5400000">
          <a:off x="-232326" y="3738439"/>
          <a:ext cx="1548844" cy="10841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11</a:t>
          </a:r>
          <a:endParaRPr lang="ru-RU" sz="3000" kern="1200" dirty="0"/>
        </a:p>
      </dsp:txBody>
      <dsp:txXfrm rot="-5400000">
        <a:off x="1" y="4048207"/>
        <a:ext cx="1084190" cy="464654"/>
      </dsp:txXfrm>
    </dsp:sp>
    <dsp:sp modelId="{1982F536-A6BF-4DB0-B6E5-B6D464B35031}">
      <dsp:nvSpPr>
        <dsp:cNvPr id="0" name=""/>
        <dsp:cNvSpPr/>
      </dsp:nvSpPr>
      <dsp:spPr>
        <a:xfrm rot="5400000">
          <a:off x="3727923" y="436783"/>
          <a:ext cx="1857944" cy="7145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 </a:t>
          </a:r>
          <a:r>
            <a:rPr lang="ru-RU" sz="1600" i="0" kern="1200" dirty="0" smtClean="0"/>
            <a:t>В стационарных отделениях: отменены встречи с родственниками, отменены групповые занятия (с психологом), все возможные дополнительные (функциональные) обследования проводятся в отделении, консультации врачей – узких специалистов осуществляются строго в средствах индивидуальной защиты, на месте, в отделении, а если требуется специальное оборудование – консультации проводятся строго по графику, исключающему скопление пациентов у кабинета специалиста. </a:t>
          </a:r>
          <a:endParaRPr lang="ru-RU" sz="1600" kern="1200" dirty="0"/>
        </a:p>
      </dsp:txBody>
      <dsp:txXfrm rot="-5400000">
        <a:off x="1084191" y="3171213"/>
        <a:ext cx="7054712" cy="1676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B11586-813E-4F4E-9106-BCF2D19EF40C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D935FA-87F8-4AB0-BE76-C569C528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568D3-DE52-4706-B2ED-909C45959EBA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F3FF-4358-444B-A21B-4F6A609C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38AA-DCAB-4105-A65A-9B54A4FB4C78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C2BDB-B9D4-4FC9-ACB8-BEDC86E70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216-32EB-4015-A1C3-3636F5B1F25D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E5CA-1D5E-4186-9B71-82AD544B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D3DC-AE66-47D5-B7A8-84C3AA56EC52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7CDF-7113-42FB-9235-8A190D1B9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31C0-229F-4E6D-B5B3-B3D230C62D2D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A02F-0387-41B4-8347-46E8A9EC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9347-93E3-4BBC-A448-7E1CB05F55D9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BE80-FC6F-4EF7-AA35-BD8A9DF4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828B-7D50-4691-95BF-37ABC90219B9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7715-6AD1-4EF9-B726-28E066BCD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D89E1-CAA6-492B-BC08-B01F5F44AB2E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586C-A720-4C20-B8B9-DC46D3D82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2ABE-C281-4B64-A71D-E75E428BD526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228E-EC0C-41BE-943D-489E76787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6019-C12E-4AA9-8D16-57230CAC2FF1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8E5F-7E7E-4A51-8058-5387FE351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3E10-ED1F-4CDE-8BEC-4CA0298BF69C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D57C-A2E2-4690-9D5A-9DDFF2F11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8566C7-B5EE-4C9C-AAE5-B24DBAB0850C}" type="datetimeFigureOut">
              <a:rPr lang="ru-RU"/>
              <a:pPr>
                <a:defRPr/>
              </a:pPr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FF6C86-232C-4C9A-8212-E8D7E7624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9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857750"/>
            <a:ext cx="8143875" cy="128587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Организация психиатрической помощи в условиях ЧС – пандемии COV</a:t>
            </a:r>
            <a:r>
              <a:rPr lang="en-US" b="1" dirty="0" smtClean="0">
                <a:solidFill>
                  <a:schemeClr val="bg1"/>
                </a:solidFill>
              </a:rPr>
              <a:t>ID</a:t>
            </a:r>
            <a:r>
              <a:rPr lang="ru-RU" b="1" dirty="0" smtClean="0">
                <a:solidFill>
                  <a:schemeClr val="bg1"/>
                </a:solidFill>
              </a:rPr>
              <a:t>-19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4000" t="1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57250" y="1428750"/>
            <a:ext cx="7643813" cy="350043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</a:t>
            </a:r>
            <a:r>
              <a:rPr lang="ru-RU" sz="5600" b="1" dirty="0" smtClean="0">
                <a:cs typeface="Times New Roman" pitchFamily="18" charset="0"/>
              </a:rPr>
              <a:t> Судебно-психиатрическая экспертиза проводится в соответствии с требованиями ФЗ № 73, с соблюдением санитарно-эпидемических требований.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5600" b="1" dirty="0" smtClean="0"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Организационные особенности Амбулаторной СПЭ: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- освидетельствование детей и лиц возраста 65+ по возможности переносится на более поздние сроки (по окончании ограничительных мероприятий).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- прием материалов уголовных дел и выдача заключений проводится в строго определенное время.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- консультирование следственных и судебных органов проводится дистанционно.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5600" b="1" dirty="0" smtClean="0"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Стационарная СПЭ: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- по возможности (в случаях, не вызывающих сомнений) сокращение времени проведения экспертизы менее 30 дней.</a:t>
            </a: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b="1" dirty="0" smtClean="0">
                <a:cs typeface="Times New Roman" pitchFamily="18" charset="0"/>
              </a:rPr>
              <a:t>- не проводятся обследования за пределами отделения (обследование психолога или дополнительные (функциональные) обследования </a:t>
            </a:r>
            <a:r>
              <a:rPr lang="ru-RU" sz="5600" b="1" dirty="0" err="1" smtClean="0">
                <a:cs typeface="Times New Roman" pitchFamily="18" charset="0"/>
              </a:rPr>
              <a:t>подэкспертных</a:t>
            </a:r>
            <a:r>
              <a:rPr lang="ru-RU" sz="5600" b="1" dirty="0" smtClean="0">
                <a:cs typeface="Times New Roman" pitchFamily="18" charset="0"/>
              </a:rPr>
              <a:t> – проводятся на месте, в отделении, с применением СИЗ).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14313"/>
            <a:ext cx="828675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4. Специфика судебно-психиатрической экспертной деятельности и осуществления принудительных мер медицинского характера в условиях пандемии КОВИД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5000625"/>
            <a:ext cx="7929562" cy="1477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Принудительные меры медицинского характера осуществляются в предусмотренном законом порядке.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Исковые заявления администрации больницы на недобровольную госпитализацию рассматриваются судами в обычном порядке, с соблюдением норм действующего законодательства.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2000" t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357313"/>
            <a:ext cx="7929562" cy="2286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Для профильного лечения пациентов больницы, у которых была выявлена </a:t>
            </a:r>
            <a:r>
              <a:rPr lang="ru-RU" sz="2400" b="1" dirty="0" err="1" smtClean="0"/>
              <a:t>коронавирусная</a:t>
            </a:r>
            <a:r>
              <a:rPr lang="ru-RU" sz="2400" b="1" dirty="0" smtClean="0"/>
              <a:t> инфекция, выделены койки в лечебных учреждениях инфекционного профиля и в больницах области, перепрофилированных под инфекционные госпитали и изоляторы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85825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5. Взаимодействие психиатрической службы с медицинскими организациями и специалистами инфекционного профиля, включая вопросы оказания им </a:t>
            </a:r>
            <a:r>
              <a:rPr lang="ru-RU" sz="2000" b="1" dirty="0" err="1"/>
              <a:t>психолого-психиатричекой</a:t>
            </a:r>
            <a:r>
              <a:rPr lang="ru-RU" sz="2000" b="1" dirty="0"/>
              <a:t> помощи.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313" y="3929063"/>
            <a:ext cx="8715375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6. Работа «горячей линии» (телефон доверия) по оказанию экстренной психологической помощи населению </a:t>
            </a:r>
            <a:r>
              <a:rPr lang="ru-RU" sz="2000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осуществляется в обычном порядке.</a:t>
            </a:r>
          </a:p>
          <a:p>
            <a:pPr algn="ctr">
              <a:defRPr/>
            </a:pPr>
            <a:endParaRPr lang="ru-RU" sz="2000" dirty="0">
              <a:solidFill>
                <a:srgbClr val="000000"/>
              </a:solidFill>
              <a:ea typeface="Baltica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Количество обращений сократилось в 2 раза. Новая </a:t>
            </a:r>
            <a:r>
              <a:rPr lang="ru-RU" sz="2400" dirty="0" err="1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коронавирусная</a:t>
            </a:r>
            <a:r>
              <a:rPr lang="ru-RU" sz="2400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 инфекция и связанная с ней информация, как причина обращения, не фигурирует. </a:t>
            </a:r>
            <a:endParaRPr lang="ru-RU" sz="24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2000" t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571624"/>
            <a:ext cx="7929562" cy="428626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За прошедший период 2020 года зарегистрировано 13 суицидальных попыток, 4 из которых завершены. (за аналогичный период 2019 года – 21 попытка, 3 из которых завершены). Снижение составило 38 %.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Основные причины суицидального поведения – конфликты с родителями и неразделенная любовь. Количество суицидальных попыток среди школьников по причине конфликтов в школе – в 2020 году уменьшилось практически на 40 %.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При этом причин, связанных с новой </a:t>
            </a:r>
            <a:r>
              <a:rPr lang="ru-RU" sz="2400" b="1" dirty="0" err="1" smtClean="0"/>
              <a:t>коронавирусной</a:t>
            </a:r>
            <a:r>
              <a:rPr lang="ru-RU" sz="2400" b="1" dirty="0" smtClean="0"/>
              <a:t> инфекцией, не зарегистрировано.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88" y="142875"/>
            <a:ext cx="8501062" cy="1071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/>
              <a:t> </a:t>
            </a:r>
            <a:br>
              <a:rPr lang="ru-RU" sz="2000" dirty="0"/>
            </a:br>
            <a:r>
              <a:rPr lang="ru-RU" sz="2400" b="1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7. Влияние эпидемии </a:t>
            </a:r>
            <a:r>
              <a:rPr lang="ru-RU" sz="2400" b="1" dirty="0" err="1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коронавирусной</a:t>
            </a:r>
            <a:r>
              <a:rPr lang="ru-RU" sz="2400" b="1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 инфекции на </a:t>
            </a:r>
            <a:r>
              <a:rPr lang="ru-RU" sz="2400" b="1" dirty="0" err="1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суицидологическую</a:t>
            </a:r>
            <a:r>
              <a:rPr lang="ru-RU" sz="2400" b="1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 ситуацию в субъектах</a:t>
            </a:r>
            <a:r>
              <a:rPr lang="ru-RU" sz="2400" b="1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2000" t="-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85860"/>
            <a:ext cx="7929562" cy="371477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/>
              <a:t>За прошедший период 2020 года наблюдается снижение преступлений на бытовой почве. В регионе за полгода сократилось количество убийств, грабежей и некоторых других преступных деяний: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/>
              <a:t>- Более чем на 22 % сократилось количество преступлений, совершенных несовершеннолетними или при их участии.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/>
              <a:t>- На 12,2 % уменьшилось количество преступлений в общественных местах и на 7 % - на улице.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/>
              <a:t>- На 8 % сократилось количество убийств и покушений на убийство.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/>
              <a:t>- На 4,9 % сократилось количество фактов умышленного причинения тяжкого вреда здоровью.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8596" y="142852"/>
            <a:ext cx="842962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ea typeface="Baltica" charset="0"/>
                <a:cs typeface="Times New Roman" pitchFamily="18" charset="0"/>
              </a:rPr>
              <a:t>8. Феномен «домашнего насилия» в период реализации противоэпидемических мероприятий.</a:t>
            </a:r>
            <a:endParaRPr lang="ru-RU" sz="24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5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593300" cy="57974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143512"/>
            <a:ext cx="8358187" cy="12858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bg1"/>
                </a:solidFill>
                <a:cs typeface="Times New Roman" pitchFamily="18" charset="0"/>
              </a:rPr>
              <a:t>Спасибо за внимание !</a:t>
            </a:r>
            <a:endParaRPr lang="ru-RU" sz="6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gn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033463"/>
            <a:ext cx="750093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Схема маршрутизации пациентов Амурской области при оказании психиатрической помощи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1.Профилактика, выявление и лечение психогенных и иных психических расстройств в условиях эпидемии </a:t>
            </a:r>
            <a:r>
              <a:rPr lang="ru-RU" sz="2400" b="1" dirty="0" err="1" smtClean="0"/>
              <a:t>коронавирусной</a:t>
            </a:r>
            <a:r>
              <a:rPr lang="ru-RU" sz="2400" b="1" dirty="0" smtClean="0"/>
              <a:t> инфекции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15313" cy="47148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/>
              <a:t>    Всего в Амурской области зарегистрировано 21.754 человека, имеющие психиатрический диагноз, из них: под диспансерным наблюдением находятся 11.187 человек, консультативно-лечебную помощь получают 10.567 человек</a:t>
            </a:r>
            <a:r>
              <a:rPr lang="ru-RU" sz="1600" dirty="0" smtClean="0"/>
              <a:t>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600" dirty="0" smtClean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   </a:t>
            </a:r>
            <a:r>
              <a:rPr lang="ru-RU" sz="1600" b="1" dirty="0" smtClean="0"/>
              <a:t>Всего на диспансерном учете состоит 11187 человек, из них: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АОПБ - 2139 человек (дети – 252; подростки – 160; взрослые – 1727).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районных кабинетах - 9048 человек (дети – 1254; подростки – 639; взрослые – 7155).</a:t>
            </a:r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/>
              <a:t>Консультативно-лечебную помощь получают 10567 человек, из них: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АОПБ - 4829 человек (дети – 690; подростки – 308; взрослые – 3831).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В районах обслуживаются 5738 человек (дети – 845; подростки – 476; взрослые – 4417).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По сравнению с аналогичным периодом прошлого года в период пандемии произошло: 1. Снижение количества посещений на 23 %. Из них:			</a:t>
            </a:r>
          </a:p>
          <a:p>
            <a:pPr marL="6286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 платных – на 26 %</a:t>
            </a:r>
          </a:p>
          <a:p>
            <a:pPr marL="628650" indent="-28575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 бюджетных – на 21 %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/>
              <a:t>2.Снижение числа обращений – на 15 %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dirty="0" smtClean="0"/>
              <a:t>3.Снижение числа госпитализаций – на 23 %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1.Профилактика, выявление и лечение психогенных и иных психических расстройств в условиях эпидемии </a:t>
            </a:r>
            <a:r>
              <a:rPr lang="ru-RU" sz="2400" b="1" dirty="0" err="1" smtClean="0"/>
              <a:t>коронавирусной</a:t>
            </a:r>
            <a:r>
              <a:rPr lang="ru-RU" sz="2400" b="1" dirty="0" smtClean="0"/>
              <a:t> инфекции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474" y="1628800"/>
            <a:ext cx="8215313" cy="471487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/>
              <a:t>Диспансерный учет</a:t>
            </a:r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/>
              <a:t>Консультативно-лечебная помощь</a:t>
            </a:r>
            <a:endParaRPr lang="ru-RU" dirty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  <a:p>
            <a:pPr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179769"/>
              </p:ext>
            </p:extLst>
          </p:nvPr>
        </p:nvGraphicFramePr>
        <p:xfrm>
          <a:off x="1533207" y="2204864"/>
          <a:ext cx="6077585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val="285320373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1915963268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1988712998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47984189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3627222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Подростки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Взрослые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542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АОПБ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2139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252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1727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63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район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9048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1254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7155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93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11187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799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8882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67624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894"/>
              </p:ext>
            </p:extLst>
          </p:nvPr>
        </p:nvGraphicFramePr>
        <p:xfrm>
          <a:off x="1522337" y="4274269"/>
          <a:ext cx="6077585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val="1051322089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42569758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1755452720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424721748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18216495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Подростки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Взрослые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744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АОПБ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4829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719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район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5738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1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10567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1535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8248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ltica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729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1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2.Особенности организации оказания психиатрической медицинской помощи в чрезвычайной ситуации, связанной с </a:t>
            </a:r>
            <a:r>
              <a:rPr lang="ru-RU" sz="2700" b="1" dirty="0" err="1" smtClean="0"/>
              <a:t>коронавирусной</a:t>
            </a:r>
            <a:r>
              <a:rPr lang="ru-RU" sz="2700" b="1" dirty="0" smtClean="0"/>
              <a:t> инфекцией.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428875"/>
            <a:ext cx="7786688" cy="364331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 </a:t>
            </a:r>
            <a:r>
              <a:rPr lang="ru-RU" sz="2600" dirty="0" smtClean="0"/>
              <a:t>Организация оказания психиатрической помощи в</a:t>
            </a:r>
            <a:r>
              <a:rPr lang="ru-RU" sz="2600" b="1" dirty="0" smtClean="0"/>
              <a:t> </a:t>
            </a:r>
            <a:r>
              <a:rPr lang="ru-RU" sz="2600" dirty="0" smtClean="0"/>
              <a:t>чрезвычайной ситуации, связанной с </a:t>
            </a:r>
            <a:r>
              <a:rPr lang="ru-RU" sz="2600" dirty="0" err="1" smtClean="0"/>
              <a:t>коронавирусной</a:t>
            </a:r>
            <a:r>
              <a:rPr lang="ru-RU" sz="2600" dirty="0" smtClean="0"/>
              <a:t> инфекцией, основана на </a:t>
            </a:r>
            <a:r>
              <a:rPr lang="ru-RU" sz="2600" b="1" dirty="0" smtClean="0"/>
              <a:t>выполнении требований нормативных документов Минздрава и </a:t>
            </a:r>
            <a:r>
              <a:rPr lang="ru-RU" sz="2600" b="1" dirty="0" err="1" smtClean="0"/>
              <a:t>Роспотребнадзора</a:t>
            </a:r>
            <a:r>
              <a:rPr lang="ru-RU" sz="2600" b="1" dirty="0" smtClean="0"/>
              <a:t> РФ и Амурской области</a:t>
            </a:r>
            <a:r>
              <a:rPr lang="ru-RU" sz="2600" dirty="0" smtClean="0"/>
              <a:t>, а также – </a:t>
            </a:r>
            <a:r>
              <a:rPr lang="ru-RU" sz="2600" b="1" dirty="0" smtClean="0"/>
              <a:t>методических рекомендации </a:t>
            </a:r>
            <a:r>
              <a:rPr lang="ru-RU" sz="2600" b="1" dirty="0" err="1" smtClean="0"/>
              <a:t>Роспотребнадзора</a:t>
            </a:r>
            <a:r>
              <a:rPr lang="ru-RU" sz="2600" b="1" dirty="0" smtClean="0"/>
              <a:t>,</a:t>
            </a:r>
            <a:r>
              <a:rPr lang="ru-RU" sz="2600" dirty="0" smtClean="0"/>
              <a:t> изданных в период проведения противоэпидемических мероприятий.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393957"/>
              </p:ext>
            </p:extLst>
          </p:nvPr>
        </p:nvGraphicFramePr>
        <p:xfrm>
          <a:off x="357158" y="357166"/>
          <a:ext cx="85867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47" name="Группа 14"/>
          <p:cNvGrpSpPr>
            <a:grpSpLocks/>
          </p:cNvGrpSpPr>
          <p:nvPr/>
        </p:nvGrpSpPr>
        <p:grpSpPr bwMode="auto">
          <a:xfrm>
            <a:off x="357188" y="5000625"/>
            <a:ext cx="1071562" cy="1500188"/>
            <a:chOff x="0" y="1090"/>
            <a:chExt cx="705998" cy="1008568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151285" y="152375"/>
              <a:ext cx="1008568" cy="70599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0" y="354356"/>
              <a:ext cx="705998" cy="5112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700" dirty="0"/>
                <a:t>4</a:t>
              </a:r>
            </a:p>
          </p:txBody>
        </p:sp>
      </p:grp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1304475" y="4995617"/>
            <a:ext cx="7598048" cy="1236116"/>
            <a:chOff x="483290" y="-50428"/>
            <a:chExt cx="7794839" cy="705997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028892" y="-3545826"/>
              <a:ext cx="655793" cy="7746997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631763" y="-50428"/>
              <a:ext cx="7646366" cy="658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896" tIns="5080" rIns="5080" bIns="5080" spcCol="1270" anchor="ctr"/>
            <a:lstStyle/>
            <a:p>
              <a:pPr marL="57150" lvl="1" indent="-57150" defTabSz="355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800" dirty="0"/>
            </a:p>
            <a:p>
              <a:pPr marL="57150" lvl="1" indent="-57150" defTabSz="3556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Ведется постоянная информационно-просветительская работа с гражданами, пришедшими на прием, изготовление памяток по соблюдению посетителями противоэпидемических мер.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30912"/>
              </p:ext>
            </p:extLst>
          </p:nvPr>
        </p:nvGraphicFramePr>
        <p:xfrm>
          <a:off x="457200" y="500042"/>
          <a:ext cx="84725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428625" y="5286375"/>
            <a:ext cx="1143000" cy="1285875"/>
            <a:chOff x="0" y="1604959"/>
            <a:chExt cx="705998" cy="100856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-151285" y="1756244"/>
              <a:ext cx="1008568" cy="70599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0" y="1958580"/>
              <a:ext cx="705998" cy="598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700" dirty="0"/>
                <a:t>8</a:t>
              </a:r>
            </a:p>
          </p:txBody>
        </p:sp>
      </p:grpSp>
      <p:grpSp>
        <p:nvGrpSpPr>
          <p:cNvPr id="7172" name="Группа 14"/>
          <p:cNvGrpSpPr>
            <a:grpSpLocks/>
          </p:cNvGrpSpPr>
          <p:nvPr/>
        </p:nvGrpSpPr>
        <p:grpSpPr bwMode="auto">
          <a:xfrm>
            <a:off x="1657661" y="5262847"/>
            <a:ext cx="7464871" cy="1285876"/>
            <a:chOff x="634017" y="1594975"/>
            <a:chExt cx="7878357" cy="675078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4067866" y="-1819256"/>
              <a:ext cx="655460" cy="752315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634017" y="1594975"/>
              <a:ext cx="7878357" cy="62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72" tIns="3810" rIns="3810" bIns="3810" spcCol="1270" anchor="ctr"/>
            <a:lstStyle/>
            <a:p>
              <a:pPr marL="57150" lvl="1" indent="-57150" algn="just" defTabSz="266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defTabSz="266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6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57660" y="5300773"/>
            <a:ext cx="6888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Дневной стационар – оказывает помощь только в тех случаях, когда состояние нельзя купировать в амбулаторных условиях. При этом постоянно контролируется соблюдение гигиенических и противоэпидемических требований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8610"/>
              </p:ext>
            </p:extLst>
          </p:nvPr>
        </p:nvGraphicFramePr>
        <p:xfrm>
          <a:off x="457200" y="428604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195" name="Группа 4"/>
          <p:cNvGrpSpPr>
            <a:grpSpLocks/>
          </p:cNvGrpSpPr>
          <p:nvPr/>
        </p:nvGrpSpPr>
        <p:grpSpPr bwMode="auto">
          <a:xfrm>
            <a:off x="519111" y="5572126"/>
            <a:ext cx="908846" cy="1008063"/>
            <a:chOff x="70902" y="1092"/>
            <a:chExt cx="712130" cy="1008568"/>
          </a:xfrm>
        </p:grpSpPr>
        <p:sp>
          <p:nvSpPr>
            <p:cNvPr id="6" name="Нашивка 5"/>
            <p:cNvSpPr/>
            <p:nvPr/>
          </p:nvSpPr>
          <p:spPr>
            <a:xfrm rot="5400000">
              <a:off x="-80116" y="152110"/>
              <a:ext cx="1008568" cy="706531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Нашивка 4"/>
            <p:cNvSpPr/>
            <p:nvPr/>
          </p:nvSpPr>
          <p:spPr>
            <a:xfrm>
              <a:off x="76501" y="431225"/>
              <a:ext cx="706531" cy="303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12</a:t>
              </a:r>
            </a:p>
          </p:txBody>
        </p:sp>
      </p:grpSp>
      <p:grpSp>
        <p:nvGrpSpPr>
          <p:cNvPr id="8196" name="Группа 7"/>
          <p:cNvGrpSpPr>
            <a:grpSpLocks/>
          </p:cNvGrpSpPr>
          <p:nvPr/>
        </p:nvGrpSpPr>
        <p:grpSpPr bwMode="auto">
          <a:xfrm>
            <a:off x="1428750" y="5357813"/>
            <a:ext cx="7248525" cy="869950"/>
            <a:chOff x="614322" y="1828798"/>
            <a:chExt cx="7523350" cy="869883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4048204" y="-1390788"/>
              <a:ext cx="655588" cy="7523350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685173" y="1828798"/>
              <a:ext cx="7417898" cy="754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2672" tIns="3810" rIns="3810" bIns="3810" spcCol="1270" anchor="ctr"/>
            <a:lstStyle/>
            <a:p>
              <a:pPr marL="57150" lvl="1" indent="-57150" algn="just" defTabSz="266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  <a:p>
              <a:pPr marL="57150" lvl="1" indent="-57150" algn="just" defTabSz="2667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1600" dirty="0">
                  <a:cs typeface="Times New Roman" pitchFamily="18" charset="0"/>
                </a:rPr>
                <a:t>Консультации специалистов других лечебных учреждений проводятся дистанционно (по телефону или ВКС), с передачей данных через интернет.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3. Новые условия оказания психиатрической помощи детям и подросткам с учетом пандемии.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24003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/>
              <a:t>Детское амбулаторное отделение находится на отдельном этаже здания поликлиники, и имеет свою регистратуру. Оказание плановой помощи осуществляется по тем же принципам, что и взрослым.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/>
              <a:t>Кроме того, для разобщения пациентов, в планах работы с детьми имеются только индивидуальные занятия и убраны все групповые.</a:t>
            </a:r>
            <a:endParaRPr lang="ru-RU" sz="2200" dirty="0"/>
          </a:p>
        </p:txBody>
      </p:sp>
      <p:pic>
        <p:nvPicPr>
          <p:cNvPr id="9220" name="Picture 2" descr="https://rubryka.com/wp-content/uploads/2020/04/25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4000500"/>
            <a:ext cx="58578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1009</TotalTime>
  <Words>1267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Baltica</vt:lpstr>
      <vt:lpstr>Calibri</vt:lpstr>
      <vt:lpstr>Times New Roman</vt:lpstr>
      <vt:lpstr>Тема Office</vt:lpstr>
      <vt:lpstr>Презентация PowerPoint</vt:lpstr>
      <vt:lpstr>Схема маршрутизации пациентов Амурской области при оказании психиатрической помощи</vt:lpstr>
      <vt:lpstr>1.Профилактика, выявление и лечение психогенных и иных психических расстройств в условиях эпидемии коронавирусной инфекции</vt:lpstr>
      <vt:lpstr>1.Профилактика, выявление и лечение психогенных и иных психических расстройств в условиях эпидемии коронавирусной инфекции</vt:lpstr>
      <vt:lpstr> 2.Особенности организации оказания психиатрической медицинской помощи в чрезвычайной ситуации, связанной с коронавирусной инфекцией. </vt:lpstr>
      <vt:lpstr>Презентация PowerPoint</vt:lpstr>
      <vt:lpstr>Презентация PowerPoint</vt:lpstr>
      <vt:lpstr>Презентация PowerPoint</vt:lpstr>
      <vt:lpstr>3. Новые условия оказания психиатрической помощи детям и подросткам с учетом пандемии.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профилактике суицидов среди детей и подростков Амурской области.</dc:title>
  <dc:creator>user</dc:creator>
  <cp:lastModifiedBy>Пазилова Светлана Александровна</cp:lastModifiedBy>
  <cp:revision>124</cp:revision>
  <dcterms:created xsi:type="dcterms:W3CDTF">2017-04-24T21:38:55Z</dcterms:created>
  <dcterms:modified xsi:type="dcterms:W3CDTF">2020-08-07T05:55:31Z</dcterms:modified>
</cp:coreProperties>
</file>