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4" r:id="rId1"/>
  </p:sldMasterIdLst>
  <p:notesMasterIdLst>
    <p:notesMasterId r:id="rId12"/>
  </p:notesMasterIdLst>
  <p:handoutMasterIdLst>
    <p:handoutMasterId r:id="rId13"/>
  </p:handoutMasterIdLst>
  <p:sldIdLst>
    <p:sldId id="429" r:id="rId2"/>
    <p:sldId id="517" r:id="rId3"/>
    <p:sldId id="519" r:id="rId4"/>
    <p:sldId id="464" r:id="rId5"/>
    <p:sldId id="497" r:id="rId6"/>
    <p:sldId id="520" r:id="rId7"/>
    <p:sldId id="513" r:id="rId8"/>
    <p:sldId id="515" r:id="rId9"/>
    <p:sldId id="523" r:id="rId10"/>
    <p:sldId id="456" r:id="rId11"/>
  </p:sldIdLst>
  <p:sldSz cx="9144000" cy="6858000" type="screen4x3"/>
  <p:notesSz cx="6808788" cy="98234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760000"/>
    <a:srgbClr val="5C0000"/>
    <a:srgbClr val="FFEFBD"/>
    <a:srgbClr val="CAE71D"/>
    <a:srgbClr val="FEFEA0"/>
    <a:srgbClr val="FF9900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8" autoAdjust="0"/>
    <p:restoredTop sz="92288" autoAdjust="0"/>
  </p:normalViewPr>
  <p:slideViewPr>
    <p:cSldViewPr>
      <p:cViewPr>
        <p:scale>
          <a:sx n="90" d="100"/>
          <a:sy n="90" d="100"/>
        </p:scale>
        <p:origin x="-39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1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197">
                <a:solidFill>
                  <a:srgbClr val="002060"/>
                </a:solidFill>
              </a:defRPr>
            </a:pPr>
            <a:r>
              <a:rPr lang="ru-RU" sz="1197" dirty="0" smtClean="0">
                <a:solidFill>
                  <a:srgbClr val="5C0000"/>
                </a:solidFill>
              </a:rPr>
              <a:t>2020 год</a:t>
            </a:r>
            <a:endParaRPr lang="ru-RU" sz="1200" dirty="0">
              <a:solidFill>
                <a:srgbClr val="5C0000"/>
              </a:solidFill>
            </a:endParaRPr>
          </a:p>
        </c:rich>
      </c:tx>
      <c:layout>
        <c:manualLayout>
          <c:xMode val="edge"/>
          <c:yMode val="edge"/>
          <c:x val="0.39346171797809404"/>
          <c:y val="4.757659592305270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5639319278638996E-2"/>
          <c:y val="0.20141381231392971"/>
          <c:w val="0.96436068072135095"/>
          <c:h val="0.579310430886101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explosion val="25"/>
          <c:dPt>
            <c:idx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spPr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dPt>
            <c:idx val="2"/>
            <c:spPr>
              <a:solidFill>
                <a:srgbClr val="00B0F0"/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>
                <c:manualLayout>
                  <c:x val="-1.4456499368922701E-2"/>
                  <c:y val="0.11124832283592416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rgbClr val="5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ru-RU" sz="1100" dirty="0" smtClean="0">
                        <a:solidFill>
                          <a:srgbClr val="5C0000"/>
                        </a:solidFill>
                        <a:effectLst/>
                      </a:rPr>
                      <a:t>72</a:t>
                    </a:r>
                    <a:r>
                      <a:rPr lang="ru-RU" sz="1100" dirty="0" smtClean="0">
                        <a:effectLst/>
                      </a:rPr>
                      <a:t>,4</a:t>
                    </a:r>
                    <a:r>
                      <a:rPr lang="en-US" sz="1100" dirty="0" smtClean="0">
                        <a:effectLst/>
                      </a:rPr>
                      <a:t>%</a:t>
                    </a:r>
                    <a:endParaRPr lang="en-US" sz="1100" dirty="0">
                      <a:effectLst/>
                    </a:endParaRPr>
                  </a:p>
                </c:rich>
              </c:tx>
              <c:spPr/>
              <c:dLblPos val="bestFit"/>
            </c:dLbl>
            <c:dLbl>
              <c:idx val="1"/>
              <c:layout>
                <c:manualLayout>
                  <c:x val="3.8709677419355507E-2"/>
                  <c:y val="-8.5321727755276744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rgbClr val="5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ru-RU" sz="1100" dirty="0" smtClean="0">
                        <a:solidFill>
                          <a:srgbClr val="5C0000"/>
                        </a:solidFill>
                        <a:effectLst/>
                      </a:rPr>
                      <a:t>25</a:t>
                    </a:r>
                    <a:r>
                      <a:rPr lang="ru-RU" sz="1100" dirty="0" smtClean="0">
                        <a:effectLst/>
                      </a:rPr>
                      <a:t>,9</a:t>
                    </a:r>
                    <a:r>
                      <a:rPr lang="en-US" sz="1100" dirty="0" smtClean="0">
                        <a:effectLst/>
                      </a:rPr>
                      <a:t>%</a:t>
                    </a:r>
                    <a:endParaRPr lang="en-US" sz="1100" dirty="0">
                      <a:effectLst/>
                    </a:endParaRPr>
                  </a:p>
                </c:rich>
              </c:tx>
              <c:spPr/>
              <c:dLblPos val="bestFit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100" b="1">
                        <a:solidFill>
                          <a:srgbClr val="5C0000"/>
                        </a:solidFill>
                        <a:effectLst/>
                      </a:defRPr>
                    </a:pPr>
                    <a:r>
                      <a:rPr lang="ru-RU" sz="1100" dirty="0" smtClean="0">
                        <a:solidFill>
                          <a:srgbClr val="5C0000"/>
                        </a:solidFill>
                        <a:effectLst/>
                      </a:rPr>
                      <a:t>1,7</a:t>
                    </a:r>
                    <a:r>
                      <a:rPr lang="en-US" sz="1100" dirty="0" smtClean="0">
                        <a:effectLst/>
                      </a:rPr>
                      <a:t>%</a:t>
                    </a:r>
                    <a:endParaRPr lang="en-US" sz="1100" dirty="0">
                      <a:effectLst/>
                    </a:endParaRPr>
                  </a:p>
                </c:rich>
              </c:tx>
              <c:spPr/>
              <c:dLblPos val="outEnd"/>
            </c:dLbl>
            <c:txPr>
              <a:bodyPr/>
              <a:lstStyle/>
              <a:p>
                <a:pPr>
                  <a:defRPr b="1">
                    <a:solidFill>
                      <a:srgbClr val="5C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Алкоголь</c:v>
                </c:pt>
                <c:pt idx="1">
                  <c:v>Наркотические средства</c:v>
                </c:pt>
                <c:pt idx="2">
                  <c:v>Токсические вещества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0.66700000000000104</c:v>
                </c:pt>
                <c:pt idx="1">
                  <c:v>0.21700000000000019</c:v>
                </c:pt>
                <c:pt idx="2">
                  <c:v>0.11600000000000014</c:v>
                </c:pt>
              </c:numCache>
            </c:numRef>
          </c:val>
        </c:ser>
      </c:pie3DChart>
      <c:spPr>
        <a:noFill/>
        <a:ln w="25399">
          <a:noFill/>
        </a:ln>
      </c:spPr>
    </c:plotArea>
    <c:legend>
      <c:legendPos val="b"/>
      <c:layout>
        <c:manualLayout>
          <c:xMode val="edge"/>
          <c:yMode val="edge"/>
          <c:x val="0.10999181684275608"/>
          <c:y val="0.75574196960023765"/>
          <c:w val="0.82394549411115825"/>
          <c:h val="0.21252284496378968"/>
        </c:manualLayout>
      </c:layout>
      <c:txPr>
        <a:bodyPr/>
        <a:lstStyle/>
        <a:p>
          <a:pPr>
            <a:defRPr sz="1197" b="1">
              <a:solidFill>
                <a:srgbClr val="760000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062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u="none">
                <a:solidFill>
                  <a:srgbClr val="002060"/>
                </a:solidFill>
              </a:defRPr>
            </a:pPr>
            <a:r>
              <a:rPr lang="ru-RU" sz="1195" u="none" baseline="0" dirty="0" smtClean="0">
                <a:solidFill>
                  <a:srgbClr val="5C0000"/>
                </a:solidFill>
              </a:rPr>
              <a:t>2019 год</a:t>
            </a:r>
            <a:endParaRPr lang="ru-RU" sz="1700" u="none" dirty="0">
              <a:solidFill>
                <a:srgbClr val="5C0000"/>
              </a:solidFill>
            </a:endParaRPr>
          </a:p>
        </c:rich>
      </c:tx>
      <c:layout>
        <c:manualLayout>
          <c:xMode val="edge"/>
          <c:yMode val="edge"/>
          <c:x val="0.37756388179091255"/>
          <c:y val="3.9682098814417463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5639319278638802E-2"/>
          <c:y val="0.20141381231392971"/>
          <c:w val="0.96436068072135095"/>
          <c:h val="0.579310430886101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1.4456499368922645E-2"/>
                  <c:y val="0.11124832283592415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solidFill>
                          <a:srgbClr val="5C0000"/>
                        </a:solidFill>
                        <a:effectLst/>
                      </a:rPr>
                      <a:t>7</a:t>
                    </a:r>
                    <a:r>
                      <a:rPr lang="ru-RU" dirty="0" smtClean="0">
                        <a:solidFill>
                          <a:srgbClr val="5C0000"/>
                        </a:solidFill>
                        <a:effectLst/>
                      </a:rPr>
                      <a:t>2</a:t>
                    </a:r>
                    <a:r>
                      <a:rPr lang="ru-RU" dirty="0" smtClean="0">
                        <a:effectLst/>
                      </a:rPr>
                      <a:t>,5</a:t>
                    </a:r>
                    <a:r>
                      <a:rPr lang="en-US" dirty="0" smtClean="0">
                        <a:effectLst/>
                      </a:rPr>
                      <a:t>%</a:t>
                    </a:r>
                    <a:endParaRPr lang="en-US" dirty="0">
                      <a:effectLst/>
                    </a:endParaRPr>
                  </a:p>
                </c:rich>
              </c:tx>
              <c:dLblPos val="bestFit"/>
            </c:dLbl>
            <c:dLbl>
              <c:idx val="1"/>
              <c:layout>
                <c:manualLayout>
                  <c:x val="3.8709677419355472E-2"/>
                  <c:y val="-8.5321727755276744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solidFill>
                          <a:srgbClr val="5C0000"/>
                        </a:solidFill>
                        <a:effectLst/>
                      </a:rPr>
                      <a:t>2</a:t>
                    </a:r>
                    <a:r>
                      <a:rPr lang="ru-RU" dirty="0" smtClean="0">
                        <a:solidFill>
                          <a:srgbClr val="5C0000"/>
                        </a:solidFill>
                        <a:effectLst/>
                      </a:rPr>
                      <a:t>5</a:t>
                    </a:r>
                    <a:r>
                      <a:rPr lang="ru-RU" dirty="0" smtClean="0">
                        <a:effectLst/>
                      </a:rPr>
                      <a:t>,8</a:t>
                    </a:r>
                    <a:r>
                      <a:rPr lang="en-US" dirty="0" smtClean="0">
                        <a:effectLst/>
                      </a:rPr>
                      <a:t>%</a:t>
                    </a:r>
                    <a:endParaRPr lang="en-US" dirty="0">
                      <a:effectLst/>
                    </a:endParaRPr>
                  </a:p>
                </c:rich>
              </c:tx>
              <c:dLblPos val="bestFit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100" b="1" dirty="0" smtClean="0">
                        <a:solidFill>
                          <a:srgbClr val="5C0000"/>
                        </a:solidFill>
                        <a:effectLst/>
                      </a:rPr>
                      <a:t>1</a:t>
                    </a:r>
                    <a:r>
                      <a:rPr lang="ru-RU" dirty="0" smtClean="0">
                        <a:solidFill>
                          <a:srgbClr val="5C0000"/>
                        </a:solidFill>
                        <a:effectLst/>
                      </a:rPr>
                      <a:t>,7</a:t>
                    </a:r>
                    <a:r>
                      <a:rPr lang="en-US" dirty="0" smtClean="0">
                        <a:effectLst/>
                      </a:rPr>
                      <a:t>%</a:t>
                    </a:r>
                    <a:endParaRPr lang="en-US" dirty="0">
                      <a:effectLst/>
                    </a:endParaRPr>
                  </a:p>
                </c:rich>
              </c:tx>
              <c:dLblPos val="outEnd"/>
            </c:dLbl>
            <c:txPr>
              <a:bodyPr/>
              <a:lstStyle/>
              <a:p>
                <a:pPr>
                  <a:defRPr sz="1100" b="1">
                    <a:solidFill>
                      <a:srgbClr val="5C0000"/>
                    </a:solidFill>
                    <a:effectLst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Алкоголь</c:v>
                </c:pt>
                <c:pt idx="1">
                  <c:v>Наркотические средства</c:v>
                </c:pt>
                <c:pt idx="2">
                  <c:v>Токсические вещества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0.66700000000000104</c:v>
                </c:pt>
                <c:pt idx="1">
                  <c:v>0.21700000000000019</c:v>
                </c:pt>
                <c:pt idx="2">
                  <c:v>0.11600000000000002</c:v>
                </c:pt>
              </c:numCache>
            </c:numRef>
          </c:val>
        </c:ser>
      </c:pie3DChart>
      <c:spPr>
        <a:noFill/>
        <a:ln w="25379">
          <a:noFill/>
        </a:ln>
      </c:spPr>
    </c:plotArea>
    <c:plotVisOnly val="1"/>
    <c:dispBlanksAs val="zero"/>
  </c:chart>
  <c:txPr>
    <a:bodyPr/>
    <a:lstStyle/>
    <a:p>
      <a:pPr>
        <a:defRPr sz="1136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4B0A14E-50BE-4966-ADF8-1B10491C8241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31325"/>
            <a:ext cx="295116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331325"/>
            <a:ext cx="2951162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1679531-961A-457A-89BA-AA1176F22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9325" y="736600"/>
            <a:ext cx="4910138" cy="3684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665663"/>
            <a:ext cx="5446712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1325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EC5532E-514D-4F6F-94F0-09358693E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3F7DE9-EACE-4FC6-A234-89E3D48B6B2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z="90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A1EE3-1BF7-4170-984B-04AD249415DB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A8312-B5AF-4438-B584-DFA4F3D7BBE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16C52-B0CD-4B30-9FC6-B0863BA9A92E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1D08C-8C76-4CD6-BF1A-01975B28A783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384EB-0E1D-44ED-BC7A-F50CB94C6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F7F7-031D-4449-A2B1-04709ED27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3787775"/>
            <a:ext cx="7772400" cy="885825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9150" y="3505200"/>
            <a:ext cx="4129088" cy="457200"/>
          </a:xfrm>
        </p:spPr>
        <p:txBody>
          <a:bodyPr/>
          <a:lstStyle>
            <a:lvl1pPr marL="0" indent="0" algn="dist">
              <a:buFontTx/>
              <a:buNone/>
              <a:defRPr sz="2000" b="1">
                <a:solidFill>
                  <a:srgbClr val="77777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CE31B-0302-4298-98F5-AD97E5158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79890-AD79-45C5-9777-9B7EF7128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EFA51-A665-4D99-B933-4165B9B7B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6CE8D-FA9F-4769-BD64-45F49D11A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EBA9B-BB45-4B03-B915-169725406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5DCE5-A0C3-49D2-BA5C-A2D728D97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D92D-C83E-4211-B891-824CBB891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01E87-334F-4BD6-A393-296B7726B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0A202-5EDB-4F6A-8C20-3DD77E2F1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98314F-DFA3-4B4B-9505-DC86D26B4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7" r:id="rId1"/>
    <p:sldLayoutId id="2147484957" r:id="rId2"/>
    <p:sldLayoutId id="2147484958" r:id="rId3"/>
    <p:sldLayoutId id="2147484959" r:id="rId4"/>
    <p:sldLayoutId id="2147484960" r:id="rId5"/>
    <p:sldLayoutId id="2147484961" r:id="rId6"/>
    <p:sldLayoutId id="2147484962" r:id="rId7"/>
    <p:sldLayoutId id="2147484963" r:id="rId8"/>
    <p:sldLayoutId id="2147484964" r:id="rId9"/>
    <p:sldLayoutId id="2147484965" r:id="rId10"/>
    <p:sldLayoutId id="2147484966" r:id="rId11"/>
    <p:sldLayoutId id="2147484968" r:id="rId12"/>
  </p:sldLayoutIdLst>
  <p:transition>
    <p:dissolv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58888" y="404813"/>
            <a:ext cx="7416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Министерство здравоохранения</a:t>
            </a:r>
            <a:r>
              <a:rPr lang="en-US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Омской области</a:t>
            </a:r>
            <a:endParaRPr lang="en-US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Бюджетное учреждение здравоохранения Омской области «Наркологический диспансер»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916113"/>
            <a:ext cx="8353425" cy="230505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C00000"/>
                </a:solidFill>
              </a:rPr>
              <a:t>Организация оказания наркологической помощи </a:t>
            </a:r>
            <a:br>
              <a:rPr lang="ru-RU" sz="2600" dirty="0" smtClean="0">
                <a:solidFill>
                  <a:srgbClr val="C00000"/>
                </a:solidFill>
              </a:rPr>
            </a:br>
            <a:r>
              <a:rPr lang="ru-RU" sz="2600" dirty="0" smtClean="0">
                <a:solidFill>
                  <a:srgbClr val="C00000"/>
                </a:solidFill>
              </a:rPr>
              <a:t>на территории Омской области </a:t>
            </a:r>
            <a:br>
              <a:rPr lang="ru-RU" sz="2600" dirty="0" smtClean="0">
                <a:solidFill>
                  <a:srgbClr val="C00000"/>
                </a:solidFill>
              </a:rPr>
            </a:br>
            <a:r>
              <a:rPr lang="ru-RU" sz="2600" dirty="0" smtClean="0">
                <a:solidFill>
                  <a:srgbClr val="C00000"/>
                </a:solidFill>
              </a:rPr>
              <a:t>в условиях пандемии COVID-19</a:t>
            </a:r>
            <a:endParaRPr lang="ru-RU" sz="2600" dirty="0">
              <a:solidFill>
                <a:srgbClr val="C00000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3419872" y="4724400"/>
            <a:ext cx="5039916" cy="865188"/>
          </a:xfrm>
          <a:solidFill>
            <a:schemeClr val="bg1"/>
          </a:solidFill>
        </p:spPr>
        <p:txBody>
          <a:bodyPr/>
          <a:lstStyle/>
          <a:p>
            <a:pPr algn="r" eaLnBrk="1" hangingPunct="1">
              <a:defRPr/>
            </a:pPr>
            <a:r>
              <a:rPr lang="ru-RU" sz="1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Титов Д.С. </a:t>
            </a:r>
          </a:p>
          <a:p>
            <a:pPr algn="r" eaLnBrk="1" hangingPunct="1">
              <a:defRPr/>
            </a:pPr>
            <a:r>
              <a:rPr lang="ru-RU" sz="1200" i="1" dirty="0" smtClean="0">
                <a:solidFill>
                  <a:srgbClr val="002060"/>
                </a:solidFill>
              </a:rPr>
              <a:t>главный внештатный специалист психиатр-нарколог</a:t>
            </a:r>
          </a:p>
          <a:p>
            <a:pPr algn="r" eaLnBrk="1" hangingPunct="1">
              <a:defRPr/>
            </a:pPr>
            <a:r>
              <a:rPr lang="ru-RU" sz="1200" i="1" dirty="0" smtClean="0">
                <a:solidFill>
                  <a:srgbClr val="002060"/>
                </a:solidFill>
              </a:rPr>
              <a:t>Министерства здравоохранения Омской области,</a:t>
            </a:r>
          </a:p>
          <a:p>
            <a:pPr algn="r" eaLnBrk="1" hangingPunct="1">
              <a:defRPr/>
            </a:pPr>
            <a:r>
              <a:rPr lang="ru-RU" sz="1200" i="1" dirty="0" smtClean="0">
                <a:solidFill>
                  <a:srgbClr val="002060"/>
                </a:solidFill>
              </a:rPr>
              <a:t>главный врач БУЗОО «Наркологический диспансер»</a:t>
            </a:r>
          </a:p>
          <a:p>
            <a:pPr algn="r" eaLnBrk="1" hangingPunct="1">
              <a:defRPr/>
            </a:pPr>
            <a:endParaRPr lang="ru-RU" sz="1100" i="1" dirty="0" smtClean="0">
              <a:solidFill>
                <a:srgbClr val="002060"/>
              </a:solidFill>
            </a:endParaRPr>
          </a:p>
          <a:p>
            <a:pPr algn="r" eaLnBrk="1" hangingPunct="1">
              <a:defRPr/>
            </a:pPr>
            <a:r>
              <a:rPr lang="ru-RU" sz="1200" i="1" dirty="0" smtClean="0">
                <a:solidFill>
                  <a:srgbClr val="760000"/>
                </a:solidFill>
              </a:rPr>
              <a:t>15 декабря 2020 года </a:t>
            </a:r>
          </a:p>
          <a:p>
            <a:pPr algn="ctr" eaLnBrk="1" hangingPunct="1"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101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Слайд </a:t>
            </a:r>
            <a:fld id="{87C2E49B-194C-49BD-A138-EA59249D37EF}" type="slidenum">
              <a:rPr lang="en-US" sz="1600" b="1" smtClean="0">
                <a:solidFill>
                  <a:schemeClr val="tx1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6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4102" name="Picture 23" descr="герб О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2969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6" descr="БУЗОО "/>
          <p:cNvPicPr>
            <a:picLocks noChangeAspect="1" noChangeArrowheads="1"/>
          </p:cNvPicPr>
          <p:nvPr/>
        </p:nvPicPr>
        <p:blipFill>
          <a:blip r:embed="rId4" cstate="print"/>
          <a:srcRect r="75307"/>
          <a:stretch>
            <a:fillRect/>
          </a:stretch>
        </p:blipFill>
        <p:spPr bwMode="auto">
          <a:xfrm>
            <a:off x="250824" y="3501008"/>
            <a:ext cx="32410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552" y="3140968"/>
            <a:ext cx="6552729" cy="1079699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Благодарю за внимание!</a:t>
            </a:r>
            <a:endParaRPr lang="en-US" sz="32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467544" y="4437112"/>
            <a:ext cx="4608512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БУЗОО «Наркологический диспансер»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Омск, ул. Учебная, </a:t>
            </a:r>
            <a:r>
              <a:rPr lang="ru-RU" sz="1600" b="1" dirty="0" smtClean="0">
                <a:solidFill>
                  <a:srgbClr val="002060"/>
                </a:solidFill>
              </a:rPr>
              <a:t>д. 189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Тел.:8(3812) </a:t>
            </a:r>
            <a:r>
              <a:rPr lang="ru-RU" sz="1600" b="1" dirty="0" smtClean="0">
                <a:solidFill>
                  <a:srgbClr val="002060"/>
                </a:solidFill>
              </a:rPr>
              <a:t>30-27-25 (приемная)</a:t>
            </a:r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Факс</a:t>
            </a:r>
            <a:r>
              <a:rPr lang="ru-RU" sz="1600" b="1" dirty="0">
                <a:solidFill>
                  <a:srgbClr val="002060"/>
                </a:solidFill>
              </a:rPr>
              <a:t>: 8(3812) 53-08-83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en-US" sz="1600" b="1" dirty="0" smtClean="0">
                <a:solidFill>
                  <a:srgbClr val="002060"/>
                </a:solidFill>
              </a:rPr>
              <a:t>www.buzoond.ru</a:t>
            </a:r>
            <a:br>
              <a:rPr lang="en-US" sz="1600" b="1" dirty="0" smtClean="0">
                <a:solidFill>
                  <a:srgbClr val="002060"/>
                </a:solidFill>
              </a:rPr>
            </a:br>
            <a:r>
              <a:rPr lang="en-US" sz="1600" b="1" dirty="0" smtClean="0">
                <a:solidFill>
                  <a:srgbClr val="002060"/>
                </a:solidFill>
              </a:rPr>
              <a:t>e-mail</a:t>
            </a:r>
            <a:r>
              <a:rPr lang="ru-RU" sz="1600" b="1" dirty="0">
                <a:solidFill>
                  <a:srgbClr val="002060"/>
                </a:solidFill>
              </a:rPr>
              <a:t>: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nd_mail@minzdrav.omskportal.ru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380288" y="6165304"/>
            <a:ext cx="1440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/>
              <a:t>Слайд </a:t>
            </a:r>
            <a:r>
              <a:rPr lang="ru-RU" altLang="ru-RU" sz="1600" b="1" dirty="0" smtClean="0"/>
              <a:t>10</a:t>
            </a:r>
            <a:endParaRPr lang="ru-RU" altLang="ru-RU" sz="160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320" y="260648"/>
            <a:ext cx="420705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ла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1872208" cy="8640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323528" y="1268760"/>
            <a:ext cx="40324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Омская область</a:t>
            </a:r>
          </a:p>
          <a:p>
            <a:endParaRPr lang="ru-RU" sz="10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Часовой пояс </a:t>
            </a:r>
            <a:r>
              <a:rPr lang="ru-RU" sz="1600" dirty="0" smtClean="0">
                <a:solidFill>
                  <a:srgbClr val="002060"/>
                </a:solidFill>
              </a:rPr>
              <a:t>МСК +3</a:t>
            </a:r>
          </a:p>
          <a:p>
            <a:endParaRPr lang="ru-RU" sz="10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Входит: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в Сибирский Федеральный округ</a:t>
            </a:r>
          </a:p>
          <a:p>
            <a:endParaRPr lang="ru-RU" sz="10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Включает: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32 муниципальных района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город Омск</a:t>
            </a:r>
          </a:p>
          <a:p>
            <a:endParaRPr lang="ru-RU" sz="10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Площадь: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141 140 кв. км.</a:t>
            </a:r>
          </a:p>
          <a:p>
            <a:endParaRPr lang="ru-RU" sz="10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Протяженность: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с севера на юг – 600 км.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с запада на восток – 300 км.</a:t>
            </a:r>
          </a:p>
          <a:p>
            <a:endParaRPr lang="ru-RU" sz="10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Население: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1 926 665 человек</a:t>
            </a:r>
          </a:p>
          <a:p>
            <a:endParaRPr lang="ru-RU" sz="10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Плотность населения: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13,65 человек на кв. км.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7380288" y="6308725"/>
            <a:ext cx="151219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600" b="1" dirty="0"/>
              <a:t>Слайд 2</a:t>
            </a:r>
          </a:p>
        </p:txBody>
      </p:sp>
      <p:pic>
        <p:nvPicPr>
          <p:cNvPr id="14338" name="Picture 2" descr="https://sun3-12.userapi.com/impf/AEqd9LAV14s4ZiJPt8xurVwIRY3IUcjuKx9szA/EPl413srni4.jpg?size=1080x1080&amp;quality=96&amp;proxy=1&amp;sign=6d0339600bbabd1b7016cbec2ccafa8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1392" y="332656"/>
            <a:ext cx="5221088" cy="59766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60648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Обеспеченность врачами психиатрами-наркологами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на территории Омской области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268760"/>
            <a:ext cx="403244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2019 год</a:t>
            </a:r>
          </a:p>
          <a:p>
            <a:endParaRPr lang="ru-RU" sz="10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Кадры психиатров-наркологов (физических лиц) </a:t>
            </a:r>
            <a:r>
              <a:rPr lang="ru-RU" sz="1200" i="1" dirty="0" smtClean="0">
                <a:solidFill>
                  <a:srgbClr val="002060"/>
                </a:solidFill>
              </a:rPr>
              <a:t>(на 10 тысяч населения)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РФ – 0,35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СФО – 0,32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Омская область – 0,34</a:t>
            </a:r>
          </a:p>
          <a:p>
            <a:endParaRPr lang="ru-RU" sz="10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Имеют сертификат соответствия</a:t>
            </a:r>
            <a:r>
              <a:rPr lang="ru-RU" sz="1600" i="1" dirty="0" smtClean="0">
                <a:solidFill>
                  <a:srgbClr val="002060"/>
                </a:solidFill>
              </a:rPr>
              <a:t> </a:t>
            </a:r>
            <a:r>
              <a:rPr lang="ru-RU" sz="1200" i="1" dirty="0" smtClean="0">
                <a:solidFill>
                  <a:srgbClr val="002060"/>
                </a:solidFill>
              </a:rPr>
              <a:t>(%)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РФ – 99,7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СФО – 99,4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Омская область – 100,0</a:t>
            </a:r>
          </a:p>
          <a:p>
            <a:endParaRPr lang="ru-RU" sz="10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Число занятых должностей психиатров-наркологов </a:t>
            </a:r>
          </a:p>
          <a:p>
            <a:r>
              <a:rPr lang="ru-RU" sz="1200" i="1" dirty="0" smtClean="0">
                <a:solidFill>
                  <a:srgbClr val="002060"/>
                </a:solidFill>
              </a:rPr>
              <a:t>(на 10 тысяч населения)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РФ – 0,53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СФО – 0,60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Омская область – 0,66</a:t>
            </a:r>
          </a:p>
        </p:txBody>
      </p:sp>
      <p:sp>
        <p:nvSpPr>
          <p:cNvPr id="7" name="Овал 6"/>
          <p:cNvSpPr/>
          <p:nvPr/>
        </p:nvSpPr>
        <p:spPr>
          <a:xfrm>
            <a:off x="4211960" y="1196752"/>
            <a:ext cx="4680520" cy="187220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2020 год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Омская область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кадры психиатров наркологов (физических лиц)</a:t>
            </a:r>
          </a:p>
          <a:p>
            <a:pPr algn="ctr"/>
            <a:endParaRPr lang="ru-RU" sz="1400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0,34 на 10 тысяч населения</a:t>
            </a:r>
            <a:endParaRPr lang="ru-RU" b="1" dirty="0"/>
          </a:p>
        </p:txBody>
      </p:sp>
      <p:pic>
        <p:nvPicPr>
          <p:cNvPr id="51202" name="Picture 2" descr="https://yandex-eda-rabota.org/wp-content/uploads/2020/01/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356992"/>
            <a:ext cx="4569002" cy="28803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7668344" y="6309320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600" b="1" dirty="0"/>
              <a:t>Слайд </a:t>
            </a:r>
            <a:r>
              <a:rPr lang="ru-RU" sz="1600" b="1" dirty="0" smtClean="0"/>
              <a:t>3</a:t>
            </a:r>
            <a:endParaRPr lang="ru-RU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одержимое 25"/>
          <p:cNvSpPr>
            <a:spLocks noGrp="1"/>
          </p:cNvSpPr>
          <p:nvPr>
            <p:ph sz="half" idx="1"/>
          </p:nvPr>
        </p:nvSpPr>
        <p:spPr>
          <a:xfrm>
            <a:off x="395288" y="1268760"/>
            <a:ext cx="8209160" cy="1656184"/>
          </a:xfrm>
        </p:spPr>
        <p:txBody>
          <a:bodyPr rtlCol="0">
            <a:noAutofit/>
          </a:bodyPr>
          <a:lstStyle/>
          <a:p>
            <a:pPr marL="0" indent="1905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На   01 октября 2020 года </a:t>
            </a:r>
          </a:p>
          <a:p>
            <a:pPr marL="0" indent="1905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у врачей психиатров-наркологов </a:t>
            </a:r>
          </a:p>
          <a:p>
            <a:pPr marL="0" indent="1905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н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аблюдалось 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27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 984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человека</a:t>
            </a:r>
          </a:p>
          <a:p>
            <a:pPr marL="0" indent="1905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800" b="1" dirty="0" smtClean="0">
              <a:solidFill>
                <a:srgbClr val="002060"/>
              </a:solidFill>
              <a:latin typeface="+mn-lt"/>
            </a:endParaRPr>
          </a:p>
          <a:p>
            <a:pPr marL="0" indent="1905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в том числе: женщин – 6 900 чел.; несовершеннолетних – 505 чел.</a:t>
            </a:r>
            <a:r>
              <a:rPr lang="en-US" sz="1200" b="1" dirty="0" smtClean="0">
                <a:solidFill>
                  <a:srgbClr val="002060"/>
                </a:solidFill>
                <a:latin typeface="+mn-lt"/>
              </a:rPr>
              <a:t>)</a:t>
            </a:r>
            <a:endParaRPr lang="ru-RU" sz="1200" b="1" dirty="0" smtClean="0">
              <a:solidFill>
                <a:srgbClr val="002060"/>
              </a:solidFill>
              <a:latin typeface="+mn-lt"/>
            </a:endParaRPr>
          </a:p>
          <a:p>
            <a:pPr marL="0" indent="1905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800" b="1" dirty="0" smtClean="0">
              <a:solidFill>
                <a:srgbClr val="002060"/>
              </a:solidFill>
              <a:latin typeface="+mn-lt"/>
            </a:endParaRPr>
          </a:p>
          <a:p>
            <a:pPr marL="0" indent="1905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000" dirty="0" smtClean="0">
                <a:solidFill>
                  <a:srgbClr val="002060"/>
                </a:solidFill>
              </a:rPr>
              <a:t>(</a:t>
            </a:r>
            <a:r>
              <a:rPr lang="ru-RU" sz="1200" i="1" dirty="0" smtClean="0">
                <a:solidFill>
                  <a:srgbClr val="002060"/>
                </a:solidFill>
              </a:rPr>
              <a:t>на 01.10.2019 г. – 28 164 человека, </a:t>
            </a:r>
            <a:endParaRPr lang="ru-RU" sz="1200" i="1" dirty="0" smtClean="0">
              <a:solidFill>
                <a:srgbClr val="002060"/>
              </a:solidFill>
            </a:endParaRPr>
          </a:p>
          <a:p>
            <a:pPr marL="0" indent="1905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200" i="1" dirty="0" smtClean="0">
                <a:solidFill>
                  <a:srgbClr val="002060"/>
                </a:solidFill>
              </a:rPr>
              <a:t>в</a:t>
            </a:r>
            <a:r>
              <a:rPr lang="ru-RU" sz="1200" i="1" dirty="0" smtClean="0">
                <a:solidFill>
                  <a:srgbClr val="002060"/>
                </a:solidFill>
              </a:rPr>
              <a:t> </a:t>
            </a:r>
            <a:r>
              <a:rPr lang="ru-RU" sz="1200" i="1" dirty="0" smtClean="0">
                <a:solidFill>
                  <a:srgbClr val="002060"/>
                </a:solidFill>
              </a:rPr>
              <a:t>том числе: женщин – 6 </a:t>
            </a:r>
            <a:r>
              <a:rPr lang="ru-RU" sz="1200" i="1" dirty="0" smtClean="0">
                <a:solidFill>
                  <a:srgbClr val="002060"/>
                </a:solidFill>
              </a:rPr>
              <a:t>936 </a:t>
            </a:r>
            <a:r>
              <a:rPr lang="ru-RU" sz="1200" i="1" dirty="0" smtClean="0">
                <a:solidFill>
                  <a:srgbClr val="002060"/>
                </a:solidFill>
              </a:rPr>
              <a:t>чел.; несовершеннолетних – </a:t>
            </a:r>
            <a:r>
              <a:rPr lang="ru-RU" sz="1200" i="1" dirty="0" smtClean="0">
                <a:solidFill>
                  <a:srgbClr val="002060"/>
                </a:solidFill>
              </a:rPr>
              <a:t>577 </a:t>
            </a:r>
            <a:r>
              <a:rPr lang="ru-RU" sz="1200" i="1" dirty="0" smtClean="0">
                <a:solidFill>
                  <a:srgbClr val="002060"/>
                </a:solidFill>
              </a:rPr>
              <a:t>чел.</a:t>
            </a:r>
            <a:r>
              <a:rPr lang="en-US" sz="1200" i="1" smtClean="0">
                <a:solidFill>
                  <a:srgbClr val="002060"/>
                </a:solidFill>
              </a:rPr>
              <a:t>)</a:t>
            </a:r>
            <a:endParaRPr lang="ru-RU" sz="1200" i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1" name="Object 4"/>
          <p:cNvGraphicFramePr>
            <a:graphicFrameLocks noGrp="1"/>
          </p:cNvGraphicFramePr>
          <p:nvPr>
            <p:ph sz="half" idx="2"/>
          </p:nvPr>
        </p:nvGraphicFramePr>
        <p:xfrm>
          <a:off x="4843463" y="3573016"/>
          <a:ext cx="3832993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Object 8"/>
          <p:cNvGraphicFramePr>
            <a:graphicFrameLocks noGrp="1"/>
          </p:cNvGraphicFramePr>
          <p:nvPr/>
        </p:nvGraphicFramePr>
        <p:xfrm>
          <a:off x="323528" y="3645024"/>
          <a:ext cx="36004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29" name="TextBox 15"/>
          <p:cNvSpPr txBox="1">
            <a:spLocks noChangeArrowheads="1"/>
          </p:cNvSpPr>
          <p:nvPr/>
        </p:nvSpPr>
        <p:spPr bwMode="auto">
          <a:xfrm>
            <a:off x="2051050" y="3140968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760000"/>
                </a:solidFill>
              </a:rPr>
              <a:t>Структура контингента </a:t>
            </a:r>
          </a:p>
          <a:p>
            <a:pPr algn="ctr"/>
            <a:r>
              <a:rPr lang="ru-RU" sz="1600" b="1" dirty="0">
                <a:solidFill>
                  <a:srgbClr val="760000"/>
                </a:solidFill>
              </a:rPr>
              <a:t>наркологических больных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60648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Наркологическая ситуация 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на территории Омской области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7380288" y="6308725"/>
            <a:ext cx="15121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600" b="1" dirty="0"/>
              <a:t>Слайд </a:t>
            </a:r>
            <a:r>
              <a:rPr lang="en-US" sz="1600" b="1" dirty="0" smtClean="0"/>
              <a:t>4</a:t>
            </a:r>
            <a:endParaRPr lang="ru-RU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323850" y="1196975"/>
            <a:ext cx="4248150" cy="21605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14" name="Title 1"/>
          <p:cNvSpPr txBox="1">
            <a:spLocks/>
          </p:cNvSpPr>
          <p:nvPr/>
        </p:nvSpPr>
        <p:spPr bwMode="gray">
          <a:xfrm>
            <a:off x="251520" y="260648"/>
            <a:ext cx="87129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2813">
              <a:defRPr/>
            </a:pPr>
            <a:r>
              <a:rPr lang="ru-RU" sz="2200" b="1" kern="0" dirty="0">
                <a:solidFill>
                  <a:srgbClr val="C00000"/>
                </a:solidFill>
                <a:latin typeface="+mj-lt"/>
                <a:ea typeface="+mj-ea"/>
                <a:cs typeface="Arial" charset="0"/>
              </a:rPr>
              <a:t>Организация наркологической помощи </a:t>
            </a:r>
          </a:p>
          <a:p>
            <a:pPr algn="ctr" defTabSz="912813">
              <a:defRPr/>
            </a:pPr>
            <a:r>
              <a:rPr lang="ru-RU" sz="2200" b="1" kern="0" dirty="0">
                <a:solidFill>
                  <a:srgbClr val="C00000"/>
                </a:solidFill>
                <a:latin typeface="+mj-lt"/>
                <a:ea typeface="+mj-ea"/>
                <a:cs typeface="Arial" charset="0"/>
              </a:rPr>
              <a:t>на территории Омской области</a:t>
            </a:r>
          </a:p>
        </p:txBody>
      </p:sp>
      <p:sp>
        <p:nvSpPr>
          <p:cNvPr id="9221" name="Подзаголовок 2"/>
          <p:cNvSpPr txBox="1">
            <a:spLocks/>
          </p:cNvSpPr>
          <p:nvPr/>
        </p:nvSpPr>
        <p:spPr bwMode="gray">
          <a:xfrm>
            <a:off x="179388" y="1412875"/>
            <a:ext cx="4032250" cy="266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</a:rPr>
              <a:t> Приоритетным </a:t>
            </a:r>
            <a:r>
              <a:rPr lang="ru-RU" sz="1400" b="1" dirty="0">
                <a:solidFill>
                  <a:srgbClr val="002060"/>
                </a:solidFill>
              </a:rPr>
              <a:t>является обеспечение </a:t>
            </a:r>
            <a:r>
              <a:rPr lang="ru-RU" sz="1400" b="1" i="1" dirty="0">
                <a:solidFill>
                  <a:srgbClr val="990000"/>
                </a:solidFill>
              </a:rPr>
              <a:t>доступности и качества  </a:t>
            </a:r>
            <a:r>
              <a:rPr lang="ru-RU" sz="1400" b="1" dirty="0">
                <a:solidFill>
                  <a:srgbClr val="002060"/>
                </a:solidFill>
              </a:rPr>
              <a:t>оказания</a:t>
            </a:r>
            <a:r>
              <a:rPr lang="ru-RU" sz="1400" b="1" i="1" dirty="0">
                <a:solidFill>
                  <a:srgbClr val="99000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медицинской помощи по профилю «психиатрия-наркология» населению региона</a:t>
            </a:r>
            <a:endParaRPr lang="ru-RU" sz="1400" b="1" dirty="0">
              <a:solidFill>
                <a:srgbClr val="002060"/>
              </a:solidFill>
            </a:endParaRPr>
          </a:p>
          <a:p>
            <a:pPr algn="just"/>
            <a:endParaRPr lang="ru-RU" sz="1400" b="1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</a:rPr>
              <a:t> Наркологическая </a:t>
            </a:r>
            <a:r>
              <a:rPr lang="ru-RU" sz="1400" b="1" dirty="0">
                <a:solidFill>
                  <a:srgbClr val="002060"/>
                </a:solidFill>
              </a:rPr>
              <a:t>помощь организована </a:t>
            </a:r>
            <a:r>
              <a:rPr lang="ru-RU" sz="1400" b="1" dirty="0" smtClean="0">
                <a:solidFill>
                  <a:srgbClr val="002060"/>
                </a:solidFill>
              </a:rPr>
              <a:t>на трех этапах: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990000"/>
                </a:solidFill>
              </a:rPr>
              <a:t>амбулаторный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990000"/>
                </a:solidFill>
              </a:rPr>
              <a:t>стационарный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990000"/>
                </a:solidFill>
              </a:rPr>
              <a:t>реабилитационный</a:t>
            </a:r>
            <a:endParaRPr lang="ru-RU" sz="1400" b="1" i="1" dirty="0">
              <a:solidFill>
                <a:srgbClr val="990000"/>
              </a:solidFill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323528" y="4077072"/>
            <a:ext cx="3816424" cy="2232248"/>
          </a:xfrm>
          <a:prstGeom prst="roundRect">
            <a:avLst>
              <a:gd name="adj" fmla="val 9106"/>
            </a:avLst>
          </a:prstGeom>
          <a:solidFill>
            <a:schemeClr val="accent3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В Омской области</a:t>
            </a:r>
          </a:p>
          <a:p>
            <a:pPr>
              <a:defRPr/>
            </a:pPr>
            <a:endParaRPr lang="ru-RU" sz="10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44 наркологических кабинета</a:t>
            </a:r>
          </a:p>
          <a:p>
            <a:pPr>
              <a:defRPr/>
            </a:pPr>
            <a:endParaRPr lang="ru-RU" sz="10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i="1" dirty="0" smtClean="0">
                <a:solidFill>
                  <a:srgbClr val="002060"/>
                </a:solidFill>
              </a:rPr>
              <a:t> 32 кабинета в районах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i="1" dirty="0" smtClean="0">
                <a:solidFill>
                  <a:srgbClr val="002060"/>
                </a:solidFill>
              </a:rPr>
              <a:t> 12 кабинетов в г. Омске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Дневной стационар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rgbClr val="002060"/>
                </a:solidFill>
              </a:rPr>
              <a:t>20 койко-мест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rgbClr val="FFFFFF"/>
              </a:solidFill>
            </a:endParaRPr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7380288" y="6308725"/>
            <a:ext cx="15121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600" b="1" dirty="0"/>
              <a:t>Слайд </a:t>
            </a:r>
            <a:r>
              <a:rPr lang="en-US" sz="1600" b="1" dirty="0" smtClean="0"/>
              <a:t>5</a:t>
            </a:r>
            <a:endParaRPr lang="ru-RU" sz="1600" b="1" dirty="0"/>
          </a:p>
        </p:txBody>
      </p:sp>
      <p:pic>
        <p:nvPicPr>
          <p:cNvPr id="12" name="Picture 12" descr="https://omsk.repetitors.info/pix/oms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412776"/>
            <a:ext cx="463232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TextBox 16"/>
          <p:cNvSpPr txBox="1"/>
          <p:nvPr/>
        </p:nvSpPr>
        <p:spPr>
          <a:xfrm>
            <a:off x="6007789" y="1484784"/>
            <a:ext cx="28905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b="1" dirty="0" smtClean="0">
                <a:solidFill>
                  <a:srgbClr val="002060"/>
                </a:solidFill>
              </a:rPr>
              <a:t>БУЗОО «Наркологический диспансер»</a:t>
            </a:r>
            <a:endParaRPr lang="ru-RU" sz="11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gray">
          <a:xfrm>
            <a:off x="179512" y="404813"/>
            <a:ext cx="856895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2813">
              <a:defRPr/>
            </a:pPr>
            <a:r>
              <a:rPr lang="ru-RU" sz="2200" b="1" kern="0" dirty="0">
                <a:solidFill>
                  <a:srgbClr val="C00000"/>
                </a:solidFill>
                <a:latin typeface="Arial" charset="0"/>
                <a:cs typeface="Arial" charset="0"/>
              </a:rPr>
              <a:t>Организация стационарной </a:t>
            </a:r>
            <a:r>
              <a:rPr lang="ru-RU" sz="2200" b="1" kern="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помощи </a:t>
            </a:r>
            <a:endParaRPr lang="en-US" sz="2200" b="1" kern="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 defTabSz="912813">
              <a:defRPr/>
            </a:pPr>
            <a:r>
              <a:rPr lang="ru-RU" sz="2200" b="1" kern="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на территории Омской области </a:t>
            </a:r>
            <a:endParaRPr lang="ru-RU" sz="2200" b="1" kern="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251520" y="1268760"/>
            <a:ext cx="5112568" cy="2880320"/>
          </a:xfrm>
          <a:prstGeom prst="roundRect">
            <a:avLst>
              <a:gd name="adj" fmla="val 9106"/>
            </a:avLst>
          </a:prstGeom>
          <a:solidFill>
            <a:schemeClr val="accent3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ru-RU" sz="1600" b="1" dirty="0" smtClean="0">
              <a:solidFill>
                <a:srgbClr val="002060"/>
              </a:solidFill>
              <a:latin typeface="Arial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charset="0"/>
              </a:rPr>
              <a:t>Коечный фонд - 250 коек</a:t>
            </a:r>
            <a:endParaRPr lang="ru-RU" sz="1600" b="1" dirty="0">
              <a:solidFill>
                <a:srgbClr val="002060"/>
              </a:solidFill>
              <a:latin typeface="Arial" charset="0"/>
            </a:endParaRPr>
          </a:p>
          <a:p>
            <a:pPr>
              <a:defRPr/>
            </a:pPr>
            <a:r>
              <a:rPr lang="ru-RU" sz="1200" dirty="0">
                <a:solidFill>
                  <a:srgbClr val="002060"/>
                </a:solidFill>
                <a:latin typeface="Arial" charset="0"/>
              </a:rPr>
              <a:t>в том числе: </a:t>
            </a:r>
          </a:p>
          <a:p>
            <a:pPr>
              <a:defRPr/>
            </a:pPr>
            <a:endParaRPr lang="ru-RU" sz="800" dirty="0">
              <a:solidFill>
                <a:srgbClr val="002060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charset="0"/>
              </a:rPr>
              <a:t>БУЗОО «Наркологический диспансер» - 185 коек</a:t>
            </a:r>
          </a:p>
          <a:p>
            <a:pPr marL="265113" lvl="1">
              <a:defRPr/>
            </a:pPr>
            <a:r>
              <a:rPr lang="ru-RU" sz="1200" i="1" dirty="0" smtClean="0">
                <a:solidFill>
                  <a:srgbClr val="002060"/>
                </a:solidFill>
              </a:rPr>
              <a:t>для женщин – 30 коек</a:t>
            </a:r>
          </a:p>
          <a:p>
            <a:pPr marL="265113" lvl="1">
              <a:defRPr/>
            </a:pPr>
            <a:r>
              <a:rPr lang="ru-RU" sz="1200" i="1" dirty="0" smtClean="0">
                <a:solidFill>
                  <a:srgbClr val="002060"/>
                </a:solidFill>
              </a:rPr>
              <a:t>для подростков – 30 коек</a:t>
            </a:r>
          </a:p>
          <a:p>
            <a:pPr marL="265113" lvl="1">
              <a:defRPr/>
            </a:pPr>
            <a:r>
              <a:rPr lang="ru-RU" sz="1200" i="1" dirty="0" smtClean="0">
                <a:solidFill>
                  <a:srgbClr val="002060"/>
                </a:solidFill>
              </a:rPr>
              <a:t>отделение медицинской реабилитации для взрослых – 25 коек</a:t>
            </a:r>
          </a:p>
          <a:p>
            <a:pPr marL="265113" lvl="1">
              <a:defRPr/>
            </a:pPr>
            <a:endParaRPr lang="ru-RU" sz="800" dirty="0" smtClean="0">
              <a:solidFill>
                <a:srgbClr val="002060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БУЗОО «Клиническая психиатрическая больница </a:t>
            </a:r>
          </a:p>
          <a:p>
            <a:pPr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имени Н.Н. Солодникова» - 60 коек</a:t>
            </a:r>
          </a:p>
          <a:p>
            <a:pPr marL="265113" lvl="1">
              <a:defRPr/>
            </a:pPr>
            <a:r>
              <a:rPr lang="ru-RU" sz="1200" i="1" dirty="0" smtClean="0">
                <a:solidFill>
                  <a:srgbClr val="002060"/>
                </a:solidFill>
              </a:rPr>
              <a:t>палаты реанимации и интенсивной терапии – 6 коек</a:t>
            </a:r>
          </a:p>
          <a:p>
            <a:pPr marL="265113" lvl="1">
              <a:defRPr/>
            </a:pPr>
            <a:endParaRPr lang="ru-RU" sz="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charset="0"/>
              </a:rPr>
              <a:t>БУЗОО «Тарская центральная больница» - 5 коек</a:t>
            </a:r>
            <a:endParaRPr lang="en-US" sz="1600" dirty="0" smtClean="0">
              <a:solidFill>
                <a:srgbClr val="002060"/>
              </a:solidFill>
              <a:latin typeface="Arial" charset="0"/>
            </a:endParaRPr>
          </a:p>
          <a:p>
            <a:pPr marL="265113" lvl="1">
              <a:defRPr/>
            </a:pPr>
            <a:endParaRPr lang="ru-RU" sz="1200" i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251520" y="4365104"/>
            <a:ext cx="5112568" cy="1944216"/>
          </a:xfrm>
          <a:prstGeom prst="roundRect">
            <a:avLst>
              <a:gd name="adj" fmla="val 9106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ru-RU" b="1" dirty="0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  <a:latin typeface="Arial" charset="0"/>
              </a:rPr>
              <a:t>За </a:t>
            </a:r>
            <a:r>
              <a:rPr lang="ru-RU" sz="1300" b="1" dirty="0" smtClean="0">
                <a:solidFill>
                  <a:srgbClr val="002060"/>
                </a:solidFill>
                <a:latin typeface="Arial" charset="0"/>
              </a:rPr>
              <a:t>2019 </a:t>
            </a:r>
            <a:r>
              <a:rPr lang="ru-RU" sz="1300" b="1" dirty="0">
                <a:solidFill>
                  <a:srgbClr val="002060"/>
                </a:solidFill>
                <a:latin typeface="Arial" charset="0"/>
              </a:rPr>
              <a:t>год прошли лечение </a:t>
            </a:r>
          </a:p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  <a:latin typeface="Arial" charset="0"/>
              </a:rPr>
              <a:t>в стационарных условиях</a:t>
            </a:r>
          </a:p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  <a:latin typeface="Arial" charset="0"/>
              </a:rPr>
              <a:t>3 </a:t>
            </a:r>
            <a:r>
              <a:rPr lang="ru-RU" sz="1300" b="1" dirty="0" smtClean="0">
                <a:solidFill>
                  <a:srgbClr val="002060"/>
                </a:solidFill>
                <a:latin typeface="Arial" charset="0"/>
              </a:rPr>
              <a:t>704 </a:t>
            </a:r>
            <a:r>
              <a:rPr lang="ru-RU" sz="1300" b="1" dirty="0">
                <a:solidFill>
                  <a:srgbClr val="002060"/>
                </a:solidFill>
                <a:latin typeface="Arial" charset="0"/>
              </a:rPr>
              <a:t>наркологических </a:t>
            </a:r>
          </a:p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  <a:latin typeface="Arial" charset="0"/>
              </a:rPr>
              <a:t>больных,</a:t>
            </a:r>
          </a:p>
          <a:p>
            <a:pPr>
              <a:defRPr/>
            </a:pPr>
            <a:endParaRPr lang="ru-RU" sz="800" b="1" dirty="0">
              <a:solidFill>
                <a:srgbClr val="002060"/>
              </a:solidFill>
              <a:latin typeface="Arial" charset="0"/>
            </a:endParaRP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Arial" charset="0"/>
              </a:rPr>
              <a:t>в том числе </a:t>
            </a:r>
            <a:endParaRPr lang="ru-RU" sz="1300" dirty="0" smtClean="0">
              <a:solidFill>
                <a:srgbClr val="002060"/>
              </a:solidFill>
              <a:latin typeface="Arial" charset="0"/>
            </a:endParaRPr>
          </a:p>
          <a:p>
            <a:pPr>
              <a:defRPr/>
            </a:pPr>
            <a:r>
              <a:rPr lang="ru-RU" sz="1300" dirty="0" smtClean="0">
                <a:solidFill>
                  <a:srgbClr val="002060"/>
                </a:solidFill>
                <a:latin typeface="Arial" charset="0"/>
              </a:rPr>
              <a:t>с </a:t>
            </a:r>
            <a:r>
              <a:rPr lang="ru-RU" sz="1300" dirty="0">
                <a:solidFill>
                  <a:srgbClr val="002060"/>
                </a:solidFill>
                <a:latin typeface="Arial" charset="0"/>
              </a:rPr>
              <a:t>синдромом </a:t>
            </a:r>
            <a:r>
              <a:rPr lang="ru-RU" sz="1300" dirty="0" smtClean="0">
                <a:solidFill>
                  <a:srgbClr val="002060"/>
                </a:solidFill>
                <a:latin typeface="Arial" charset="0"/>
              </a:rPr>
              <a:t>зависимости </a:t>
            </a:r>
            <a:r>
              <a:rPr lang="ru-RU" sz="1300" dirty="0">
                <a:solidFill>
                  <a:srgbClr val="002060"/>
                </a:solidFill>
                <a:latin typeface="Arial" charset="0"/>
              </a:rPr>
              <a:t>от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Arial" charset="0"/>
              </a:rPr>
              <a:t>-алкоголя – 2 </a:t>
            </a:r>
            <a:r>
              <a:rPr lang="ru-RU" sz="1300" dirty="0" smtClean="0">
                <a:solidFill>
                  <a:srgbClr val="002060"/>
                </a:solidFill>
                <a:latin typeface="Arial" charset="0"/>
              </a:rPr>
              <a:t>701 человек</a:t>
            </a:r>
            <a:endParaRPr lang="ru-RU" sz="1300" dirty="0">
              <a:solidFill>
                <a:srgbClr val="002060"/>
              </a:solidFill>
              <a:latin typeface="Arial" charset="0"/>
            </a:endParaRP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Arial" charset="0"/>
              </a:rPr>
              <a:t>-наркотиков – </a:t>
            </a:r>
            <a:r>
              <a:rPr lang="ru-RU" sz="1300" dirty="0" smtClean="0">
                <a:solidFill>
                  <a:srgbClr val="002060"/>
                </a:solidFill>
                <a:latin typeface="Arial" charset="0"/>
              </a:rPr>
              <a:t>612 человек</a:t>
            </a:r>
            <a:endParaRPr lang="ru-RU" sz="1300" dirty="0">
              <a:solidFill>
                <a:srgbClr val="002060"/>
              </a:solidFill>
              <a:latin typeface="Arial" charset="0"/>
            </a:endParaRPr>
          </a:p>
          <a:p>
            <a:pPr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7380288" y="6308725"/>
            <a:ext cx="15121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600" b="1" dirty="0"/>
              <a:t>Слайд </a:t>
            </a:r>
            <a:r>
              <a:rPr lang="ru-RU" sz="1600" b="1" dirty="0" smtClean="0"/>
              <a:t>6</a:t>
            </a:r>
            <a:endParaRPr lang="ru-RU" sz="1600" b="1" dirty="0"/>
          </a:p>
        </p:txBody>
      </p:sp>
      <p:pic>
        <p:nvPicPr>
          <p:cNvPr id="15" name="Picture 14" descr="C:\Users\User\Desktop\Фотографии стационары\2 отделение, ЛРЦ\DSC07884.JPG"/>
          <p:cNvPicPr>
            <a:picLocks noChangeAspect="1" noChangeArrowheads="1"/>
          </p:cNvPicPr>
          <p:nvPr/>
        </p:nvPicPr>
        <p:blipFill>
          <a:blip r:embed="rId3" cstate="print"/>
          <a:srcRect l="13208" t="7098" b="4883"/>
          <a:stretch>
            <a:fillRect/>
          </a:stretch>
        </p:blipFill>
        <p:spPr bwMode="auto">
          <a:xfrm>
            <a:off x="5652120" y="1340768"/>
            <a:ext cx="3305399" cy="230425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Picture 15" descr="C:\Users\User\Desktop\Фотографии стационары\Детский стационар\DSC078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4114" y="3861048"/>
            <a:ext cx="3360373" cy="230425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7" name="Овал 16"/>
          <p:cNvSpPr/>
          <p:nvPr/>
        </p:nvSpPr>
        <p:spPr>
          <a:xfrm>
            <a:off x="2699792" y="4293096"/>
            <a:ext cx="3168352" cy="22322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C00000"/>
              </a:solidFill>
            </a:endParaRPr>
          </a:p>
          <a:p>
            <a:pPr algn="ctr"/>
            <a:endParaRPr lang="ru-RU" sz="1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БУЗОО «Наркологический диспансер»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2019 год</a:t>
            </a:r>
            <a:endParaRPr lang="ru-RU" sz="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пролечено 2 483 человека </a:t>
            </a:r>
          </a:p>
          <a:p>
            <a:pPr algn="ctr"/>
            <a:r>
              <a:rPr lang="ru-RU" sz="1200" i="1" dirty="0" smtClean="0">
                <a:solidFill>
                  <a:srgbClr val="002060"/>
                </a:solidFill>
              </a:rPr>
              <a:t>(план выполнен на 101,1%)</a:t>
            </a:r>
          </a:p>
          <a:p>
            <a:pPr algn="ctr"/>
            <a:endParaRPr lang="ru-RU" sz="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2020 год</a:t>
            </a:r>
            <a:endParaRPr lang="ru-RU" sz="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пролечено 1 493 человека </a:t>
            </a:r>
          </a:p>
          <a:p>
            <a:pPr algn="ctr"/>
            <a:r>
              <a:rPr lang="ru-RU" sz="1200" i="1" dirty="0" smtClean="0">
                <a:solidFill>
                  <a:srgbClr val="002060"/>
                </a:solidFill>
              </a:rPr>
              <a:t>(план выполнен на 85,1%)</a:t>
            </a:r>
          </a:p>
          <a:p>
            <a:pPr algn="ctr"/>
            <a:endParaRPr lang="ru-RU" sz="1200" dirty="0" smtClean="0">
              <a:solidFill>
                <a:srgbClr val="002060"/>
              </a:solidFill>
            </a:endParaRPr>
          </a:p>
          <a:p>
            <a:pPr algn="ctr"/>
            <a:endParaRPr lang="ru-RU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AutoShape 4"/>
          <p:cNvSpPr>
            <a:spLocks noChangeArrowheads="1"/>
          </p:cNvSpPr>
          <p:nvPr/>
        </p:nvSpPr>
        <p:spPr bwMode="gray">
          <a:xfrm>
            <a:off x="250825" y="1412875"/>
            <a:ext cx="2232025" cy="136842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0053" name="AutoShape 5"/>
          <p:cNvSpPr>
            <a:spLocks noChangeArrowheads="1"/>
          </p:cNvSpPr>
          <p:nvPr/>
        </p:nvSpPr>
        <p:spPr bwMode="gray">
          <a:xfrm>
            <a:off x="250825" y="5300663"/>
            <a:ext cx="2232025" cy="136842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0054" name="AutoShape 6"/>
          <p:cNvSpPr>
            <a:spLocks noChangeArrowheads="1"/>
          </p:cNvSpPr>
          <p:nvPr/>
        </p:nvSpPr>
        <p:spPr bwMode="gray">
          <a:xfrm>
            <a:off x="250825" y="2924175"/>
            <a:ext cx="2232025" cy="115252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0055" name="AutoShape 7"/>
          <p:cNvSpPr>
            <a:spLocks noChangeArrowheads="1"/>
          </p:cNvSpPr>
          <p:nvPr/>
        </p:nvSpPr>
        <p:spPr bwMode="gray">
          <a:xfrm>
            <a:off x="250825" y="4221163"/>
            <a:ext cx="2232025" cy="93662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0056" name="AutoShape 8"/>
          <p:cNvSpPr>
            <a:spLocks noChangeArrowheads="1"/>
          </p:cNvSpPr>
          <p:nvPr/>
        </p:nvSpPr>
        <p:spPr bwMode="gray">
          <a:xfrm>
            <a:off x="251520" y="1412776"/>
            <a:ext cx="1752600" cy="432048"/>
          </a:xfrm>
          <a:prstGeom prst="roundRect">
            <a:avLst>
              <a:gd name="adj" fmla="val 19773"/>
            </a:avLst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0057" name="AutoShape 9"/>
          <p:cNvSpPr>
            <a:spLocks noChangeArrowheads="1"/>
          </p:cNvSpPr>
          <p:nvPr/>
        </p:nvSpPr>
        <p:spPr bwMode="gray">
          <a:xfrm>
            <a:off x="251520" y="5301208"/>
            <a:ext cx="1800200" cy="504056"/>
          </a:xfrm>
          <a:prstGeom prst="roundRect">
            <a:avLst>
              <a:gd name="adj" fmla="val 20903"/>
            </a:avLst>
          </a:prstGeom>
          <a:solidFill>
            <a:srgbClr val="0070C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0058" name="AutoShape 10"/>
          <p:cNvSpPr>
            <a:spLocks noChangeArrowheads="1"/>
          </p:cNvSpPr>
          <p:nvPr/>
        </p:nvSpPr>
        <p:spPr bwMode="gray">
          <a:xfrm>
            <a:off x="251520" y="2924944"/>
            <a:ext cx="1752600" cy="360040"/>
          </a:xfrm>
          <a:prstGeom prst="roundRect">
            <a:avLst>
              <a:gd name="adj" fmla="val 19773"/>
            </a:avLst>
          </a:prstGeom>
          <a:solidFill>
            <a:srgbClr val="FF66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FF"/>
                </a:solidFill>
              </a:rPr>
              <a:t>Вторичная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30059" name="AutoShape 11"/>
          <p:cNvSpPr>
            <a:spLocks noChangeArrowheads="1"/>
          </p:cNvSpPr>
          <p:nvPr/>
        </p:nvSpPr>
        <p:spPr bwMode="gray">
          <a:xfrm>
            <a:off x="251520" y="4221088"/>
            <a:ext cx="1752600" cy="432048"/>
          </a:xfrm>
          <a:prstGeom prst="roundRect">
            <a:avLst>
              <a:gd name="adj" fmla="val 20903"/>
            </a:avLst>
          </a:prstGeom>
          <a:solidFill>
            <a:srgbClr val="7030A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gray">
          <a:xfrm>
            <a:off x="250825" y="1412875"/>
            <a:ext cx="143510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FF"/>
                </a:solidFill>
              </a:rPr>
              <a:t>Первичная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30064" name="Text Box 16"/>
          <p:cNvSpPr txBox="1">
            <a:spLocks noChangeArrowheads="1"/>
          </p:cNvSpPr>
          <p:nvPr/>
        </p:nvSpPr>
        <p:spPr bwMode="gray">
          <a:xfrm>
            <a:off x="323850" y="4221163"/>
            <a:ext cx="1577975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FF"/>
                </a:solidFill>
              </a:rPr>
              <a:t>Третичная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8452" name="Text Box 17"/>
          <p:cNvSpPr txBox="1">
            <a:spLocks noChangeArrowheads="1"/>
          </p:cNvSpPr>
          <p:nvPr/>
        </p:nvSpPr>
        <p:spPr bwMode="gray">
          <a:xfrm>
            <a:off x="323850" y="1916113"/>
            <a:ext cx="21320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200" b="1" dirty="0">
                <a:solidFill>
                  <a:srgbClr val="000000"/>
                </a:solidFill>
              </a:rPr>
              <a:t>Центры здоровья</a:t>
            </a:r>
            <a:endParaRPr lang="en-US" sz="1200" b="1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200" b="1" dirty="0">
                <a:solidFill>
                  <a:srgbClr val="000000"/>
                </a:solidFill>
              </a:rPr>
              <a:t>Волонтеры</a:t>
            </a:r>
          </a:p>
          <a:p>
            <a:pPr>
              <a:buFont typeface="Wingdings" pitchFamily="2" charset="2"/>
              <a:buChar char="Ø"/>
            </a:pPr>
            <a:r>
              <a:rPr lang="ru-RU" sz="1200" b="1" dirty="0">
                <a:solidFill>
                  <a:srgbClr val="000000"/>
                </a:solidFill>
              </a:rPr>
              <a:t>Выставки</a:t>
            </a:r>
          </a:p>
          <a:p>
            <a:pPr>
              <a:buFont typeface="Wingdings" pitchFamily="2" charset="2"/>
              <a:buChar char="Ø"/>
            </a:pPr>
            <a:r>
              <a:rPr lang="ru-RU" sz="1200" b="1" dirty="0">
                <a:solidFill>
                  <a:srgbClr val="000000"/>
                </a:solidFill>
              </a:rPr>
              <a:t>СМИ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8453" name="Text Box 18"/>
          <p:cNvSpPr txBox="1">
            <a:spLocks noChangeArrowheads="1"/>
          </p:cNvSpPr>
          <p:nvPr/>
        </p:nvSpPr>
        <p:spPr bwMode="gray">
          <a:xfrm>
            <a:off x="323850" y="3284538"/>
            <a:ext cx="25209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200" b="1">
                <a:solidFill>
                  <a:srgbClr val="000000"/>
                </a:solidFill>
              </a:rPr>
              <a:t>Взаимодействие с КДН</a:t>
            </a:r>
            <a:endParaRPr lang="en-US" sz="1200" b="1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200" b="1">
                <a:solidFill>
                  <a:srgbClr val="000000"/>
                </a:solidFill>
              </a:rPr>
              <a:t>Взаимодействие с образовательными организациями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18454" name="Text Box 19"/>
          <p:cNvSpPr txBox="1">
            <a:spLocks noChangeArrowheads="1"/>
          </p:cNvSpPr>
          <p:nvPr/>
        </p:nvSpPr>
        <p:spPr bwMode="gray">
          <a:xfrm>
            <a:off x="323850" y="5805488"/>
            <a:ext cx="1873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200" b="1">
                <a:solidFill>
                  <a:srgbClr val="000000"/>
                </a:solidFill>
              </a:rPr>
              <a:t> </a:t>
            </a:r>
            <a:r>
              <a:rPr lang="ru-RU" sz="1200" b="1">
                <a:solidFill>
                  <a:srgbClr val="000000"/>
                </a:solidFill>
              </a:rPr>
              <a:t>Тестирование</a:t>
            </a:r>
          </a:p>
          <a:p>
            <a:pPr>
              <a:buFont typeface="Wingdings" pitchFamily="2" charset="2"/>
              <a:buChar char="Ø"/>
            </a:pPr>
            <a:r>
              <a:rPr lang="ru-RU" sz="1200" b="1">
                <a:solidFill>
                  <a:srgbClr val="000000"/>
                </a:solidFill>
              </a:rPr>
              <a:t>Мед. осмотры</a:t>
            </a:r>
            <a:endParaRPr lang="en-US" sz="1200" b="1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200" b="1">
                <a:solidFill>
                  <a:srgbClr val="000000"/>
                </a:solidFill>
              </a:rPr>
              <a:t> </a:t>
            </a:r>
            <a:r>
              <a:rPr lang="ru-RU" sz="1200" b="1">
                <a:solidFill>
                  <a:srgbClr val="000000"/>
                </a:solidFill>
              </a:rPr>
              <a:t>Общая врачебная практика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18455" name="Text Box 20"/>
          <p:cNvSpPr txBox="1">
            <a:spLocks noChangeArrowheads="1"/>
          </p:cNvSpPr>
          <p:nvPr/>
        </p:nvSpPr>
        <p:spPr bwMode="gray">
          <a:xfrm>
            <a:off x="395288" y="4652963"/>
            <a:ext cx="2016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1200" b="1">
                <a:solidFill>
                  <a:srgbClr val="000000"/>
                </a:solidFill>
              </a:rPr>
              <a:t>Взаимодействие с УМВД, УФСИН </a:t>
            </a:r>
            <a:endParaRPr lang="en-US" sz="1200" b="1">
              <a:solidFill>
                <a:srgbClr val="000000"/>
              </a:solidFill>
            </a:endParaRPr>
          </a:p>
          <a:p>
            <a:pPr algn="r">
              <a:spcBef>
                <a:spcPct val="50000"/>
              </a:spcBef>
              <a:buFontTx/>
              <a:buChar char="•"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8457" name="Номер слайда 28"/>
          <p:cNvSpPr>
            <a:spLocks noGrp="1"/>
          </p:cNvSpPr>
          <p:nvPr>
            <p:ph type="sldNum" sz="quarter" idx="10"/>
          </p:nvPr>
        </p:nvSpPr>
        <p:spPr bwMode="auto">
          <a:xfrm>
            <a:off x="6457950" y="6237312"/>
            <a:ext cx="2290514" cy="48416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Слайд </a:t>
            </a:r>
            <a:fld id="{7A53BA96-6BCC-43B3-B015-9A4C1CCC684E}" type="slidenum">
              <a:rPr lang="en-US" sz="1600" b="1" smtClean="0">
                <a:solidFill>
                  <a:schemeClr val="tx1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6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gray">
          <a:xfrm>
            <a:off x="323850" y="5300663"/>
            <a:ext cx="15779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 b="1" dirty="0">
                <a:solidFill>
                  <a:srgbClr val="FFFFFF"/>
                </a:solidFill>
              </a:rPr>
              <a:t>Раннее выявление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Прямоугольник с одним вырезанным углом 21"/>
          <p:cNvSpPr/>
          <p:nvPr/>
        </p:nvSpPr>
        <p:spPr>
          <a:xfrm>
            <a:off x="2699792" y="1052736"/>
            <a:ext cx="3600400" cy="2160240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61950" algn="just">
              <a:defRPr/>
            </a:pPr>
            <a:r>
              <a:rPr lang="ru-RU" sz="1200" b="1" i="1" dirty="0">
                <a:solidFill>
                  <a:srgbClr val="800000"/>
                </a:solidFill>
                <a:cs typeface="Arial" pitchFamily="34" charset="0"/>
              </a:rPr>
              <a:t>Стратегическая цель профилактики наркологических расстройств </a:t>
            </a:r>
            <a:r>
              <a:rPr lang="ru-RU" sz="1200" i="1" dirty="0">
                <a:solidFill>
                  <a:srgbClr val="002060"/>
                </a:solidFill>
                <a:cs typeface="Arial" pitchFamily="34" charset="0"/>
              </a:rPr>
              <a:t>- сокращение масштабов употребления психоактивных веществ, формирование общественного мнения к проблеме и повышение информированности населения целевых групп по актуальным вопросам распространения болезней зависимости.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771800" y="3284984"/>
            <a:ext cx="3384376" cy="3330516"/>
            <a:chOff x="1488" y="960"/>
            <a:chExt cx="2928" cy="3030"/>
          </a:xfrm>
        </p:grpSpPr>
        <p:grpSp>
          <p:nvGrpSpPr>
            <p:cNvPr id="18468" name="Group 40"/>
            <p:cNvGrpSpPr>
              <a:grpSpLocks/>
            </p:cNvGrpSpPr>
            <p:nvPr/>
          </p:nvGrpSpPr>
          <p:grpSpPr bwMode="auto">
            <a:xfrm>
              <a:off x="2356" y="960"/>
              <a:ext cx="1192" cy="959"/>
              <a:chOff x="2356" y="960"/>
              <a:chExt cx="1192" cy="959"/>
            </a:xfrm>
          </p:grpSpPr>
          <p:grpSp>
            <p:nvGrpSpPr>
              <p:cNvPr id="18505" name="Group 4"/>
              <p:cNvGrpSpPr>
                <a:grpSpLocks/>
              </p:cNvGrpSpPr>
              <p:nvPr/>
            </p:nvGrpSpPr>
            <p:grpSpPr bwMode="auto">
              <a:xfrm>
                <a:off x="2356" y="960"/>
                <a:ext cx="1192" cy="959"/>
                <a:chOff x="2057" y="862"/>
                <a:chExt cx="1549" cy="1351"/>
              </a:xfrm>
            </p:grpSpPr>
            <p:sp>
              <p:nvSpPr>
                <p:cNvPr id="18507" name="AutoShape 5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2813"/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08" name="AutoShape 6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2813"/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09" name="AutoShape 7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solidFill>
                  <a:srgbClr val="7030A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2813"/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8506" name="Text Box 16"/>
              <p:cNvSpPr txBox="1">
                <a:spLocks noChangeArrowheads="1"/>
              </p:cNvSpPr>
              <p:nvPr/>
            </p:nvSpPr>
            <p:spPr bwMode="gray">
              <a:xfrm>
                <a:off x="2395" y="1272"/>
                <a:ext cx="1134" cy="4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912813" eaLnBrk="0" hangingPunct="0"/>
                <a:r>
                  <a:rPr lang="ru-RU" sz="900" b="1">
                    <a:solidFill>
                      <a:schemeClr val="bg1"/>
                    </a:solidFill>
                  </a:rPr>
                  <a:t>Родительский</a:t>
                </a:r>
              </a:p>
              <a:p>
                <a:pPr algn="ctr" defTabSz="912813" eaLnBrk="0" hangingPunct="0"/>
                <a:r>
                  <a:rPr lang="ru-RU" sz="900" b="1">
                    <a:solidFill>
                      <a:schemeClr val="bg1"/>
                    </a:solidFill>
                  </a:rPr>
                  <a:t> урок</a:t>
                </a:r>
                <a:endParaRPr lang="en-US" sz="9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469" name="Group 45"/>
            <p:cNvGrpSpPr>
              <a:grpSpLocks/>
            </p:cNvGrpSpPr>
            <p:nvPr/>
          </p:nvGrpSpPr>
          <p:grpSpPr bwMode="auto">
            <a:xfrm>
              <a:off x="1488" y="1438"/>
              <a:ext cx="1193" cy="959"/>
              <a:chOff x="1488" y="1438"/>
              <a:chExt cx="1193" cy="959"/>
            </a:xfrm>
          </p:grpSpPr>
          <p:grpSp>
            <p:nvGrpSpPr>
              <p:cNvPr id="18500" name="Group 8"/>
              <p:cNvGrpSpPr>
                <a:grpSpLocks/>
              </p:cNvGrpSpPr>
              <p:nvPr/>
            </p:nvGrpSpPr>
            <p:grpSpPr bwMode="auto">
              <a:xfrm>
                <a:off x="1488" y="1438"/>
                <a:ext cx="1193" cy="959"/>
                <a:chOff x="1110" y="2656"/>
                <a:chExt cx="1549" cy="1351"/>
              </a:xfrm>
            </p:grpSpPr>
            <p:sp>
              <p:nvSpPr>
                <p:cNvPr id="18502" name="AutoShape 9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2813"/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03" name="AutoShape 10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2813"/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04" name="AutoShape 11"/>
                <p:cNvSpPr>
                  <a:spLocks noChangeArrowheads="1"/>
                </p:cNvSpPr>
                <p:nvPr/>
              </p:nvSpPr>
              <p:spPr bwMode="gray">
                <a:xfrm>
                  <a:off x="1200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24B443"/>
                    </a:gs>
                    <a:gs pos="100000">
                      <a:srgbClr val="115D16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2813"/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8501" name="Text Box 17"/>
              <p:cNvSpPr txBox="1">
                <a:spLocks noChangeArrowheads="1"/>
              </p:cNvSpPr>
              <p:nvPr/>
            </p:nvSpPr>
            <p:spPr bwMode="gray">
              <a:xfrm>
                <a:off x="1655" y="1642"/>
                <a:ext cx="868" cy="4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912813" eaLnBrk="0" hangingPunct="0"/>
                <a:r>
                  <a:rPr lang="ru-RU" sz="900" b="1">
                    <a:solidFill>
                      <a:schemeClr val="bg1"/>
                    </a:solidFill>
                  </a:rPr>
                  <a:t>Школы</a:t>
                </a:r>
              </a:p>
              <a:p>
                <a:pPr algn="ctr" defTabSz="912813" eaLnBrk="0" hangingPunct="0"/>
                <a:r>
                  <a:rPr lang="ru-RU" sz="900" b="1">
                    <a:solidFill>
                      <a:schemeClr val="bg1"/>
                    </a:solidFill>
                  </a:rPr>
                  <a:t> здоровья</a:t>
                </a:r>
                <a:endParaRPr lang="en-US" sz="9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470" name="Group 39"/>
            <p:cNvGrpSpPr>
              <a:grpSpLocks/>
            </p:cNvGrpSpPr>
            <p:nvPr/>
          </p:nvGrpSpPr>
          <p:grpSpPr bwMode="auto">
            <a:xfrm>
              <a:off x="2366" y="1912"/>
              <a:ext cx="1211" cy="965"/>
              <a:chOff x="2366" y="1912"/>
              <a:chExt cx="1211" cy="965"/>
            </a:xfrm>
          </p:grpSpPr>
          <p:grpSp>
            <p:nvGrpSpPr>
              <p:cNvPr id="18495" name="Group 12"/>
              <p:cNvGrpSpPr>
                <a:grpSpLocks/>
              </p:cNvGrpSpPr>
              <p:nvPr/>
            </p:nvGrpSpPr>
            <p:grpSpPr bwMode="auto">
              <a:xfrm>
                <a:off x="2366" y="1912"/>
                <a:ext cx="1211" cy="965"/>
                <a:chOff x="3187" y="2647"/>
                <a:chExt cx="1574" cy="1360"/>
              </a:xfrm>
            </p:grpSpPr>
            <p:sp>
              <p:nvSpPr>
                <p:cNvPr id="18497" name="AutoShape 13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2813"/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98" name="AutoShape 14"/>
                <p:cNvSpPr>
                  <a:spLocks noChangeArrowheads="1"/>
                </p:cNvSpPr>
                <p:nvPr/>
              </p:nvSpPr>
              <p:spPr bwMode="gray">
                <a:xfrm>
                  <a:off x="3225" y="2647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2813"/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99" name="AutoShape 15"/>
                <p:cNvSpPr>
                  <a:spLocks noChangeArrowheads="1"/>
                </p:cNvSpPr>
                <p:nvPr/>
              </p:nvSpPr>
              <p:spPr bwMode="gray">
                <a:xfrm>
                  <a:off x="3314" y="2793"/>
                  <a:ext cx="1320" cy="1087"/>
                </a:xfrm>
                <a:prstGeom prst="hexagon">
                  <a:avLst>
                    <a:gd name="adj" fmla="val 28897"/>
                    <a:gd name="vf" fmla="val 115470"/>
                  </a:avLst>
                </a:prstGeom>
                <a:gradFill rotWithShape="1">
                  <a:gsLst>
                    <a:gs pos="0">
                      <a:srgbClr val="CCCC00"/>
                    </a:gs>
                    <a:gs pos="100000">
                      <a:srgbClr val="5CB8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2813"/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8496" name="Text Box 18"/>
              <p:cNvSpPr txBox="1">
                <a:spLocks noChangeArrowheads="1"/>
              </p:cNvSpPr>
              <p:nvPr/>
            </p:nvSpPr>
            <p:spPr bwMode="gray">
              <a:xfrm>
                <a:off x="2465" y="2139"/>
                <a:ext cx="1038" cy="4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912813" eaLnBrk="0" hangingPunct="0"/>
                <a:r>
                  <a:rPr lang="ru-RU" sz="900" b="1" dirty="0" smtClean="0">
                    <a:solidFill>
                      <a:schemeClr val="bg1"/>
                    </a:solidFill>
                  </a:rPr>
                  <a:t>Профилактика </a:t>
                </a:r>
              </a:p>
              <a:p>
                <a:pPr algn="ctr" defTabSz="912813" eaLnBrk="0" hangingPunct="0"/>
                <a:r>
                  <a:rPr lang="ru-RU" sz="900" b="1" dirty="0" smtClean="0">
                    <a:solidFill>
                      <a:schemeClr val="bg1"/>
                    </a:solidFill>
                  </a:rPr>
                  <a:t>наркологических </a:t>
                </a:r>
              </a:p>
              <a:p>
                <a:pPr algn="ctr" defTabSz="912813" eaLnBrk="0" hangingPunct="0"/>
                <a:r>
                  <a:rPr lang="ru-RU" sz="900" b="1" dirty="0" smtClean="0">
                    <a:solidFill>
                      <a:schemeClr val="bg1"/>
                    </a:solidFill>
                  </a:rPr>
                  <a:t>расстройств </a:t>
                </a:r>
                <a:endParaRPr lang="en-US" sz="9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471" name="Group 41"/>
            <p:cNvGrpSpPr>
              <a:grpSpLocks/>
            </p:cNvGrpSpPr>
            <p:nvPr/>
          </p:nvGrpSpPr>
          <p:grpSpPr bwMode="auto">
            <a:xfrm>
              <a:off x="3223" y="1438"/>
              <a:ext cx="1193" cy="959"/>
              <a:chOff x="3223" y="1438"/>
              <a:chExt cx="1193" cy="959"/>
            </a:xfrm>
          </p:grpSpPr>
          <p:grpSp>
            <p:nvGrpSpPr>
              <p:cNvPr id="18490" name="Group 19"/>
              <p:cNvGrpSpPr>
                <a:grpSpLocks/>
              </p:cNvGrpSpPr>
              <p:nvPr/>
            </p:nvGrpSpPr>
            <p:grpSpPr bwMode="auto">
              <a:xfrm>
                <a:off x="3223" y="1438"/>
                <a:ext cx="1193" cy="959"/>
                <a:chOff x="2057" y="862"/>
                <a:chExt cx="1549" cy="1351"/>
              </a:xfrm>
            </p:grpSpPr>
            <p:sp>
              <p:nvSpPr>
                <p:cNvPr id="18492" name="AutoShape 20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2813"/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93" name="AutoShape 21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2813"/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94" name="AutoShape 22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3E565A"/>
                    </a:gs>
                    <a:gs pos="100000">
                      <a:srgbClr val="85B9C3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2813"/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8491" name="Text Box 27"/>
              <p:cNvSpPr txBox="1">
                <a:spLocks noChangeArrowheads="1"/>
              </p:cNvSpPr>
              <p:nvPr/>
            </p:nvSpPr>
            <p:spPr bwMode="gray">
              <a:xfrm>
                <a:off x="3342" y="1595"/>
                <a:ext cx="933" cy="6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912813" eaLnBrk="0" hangingPunct="0"/>
                <a:r>
                  <a:rPr lang="ru-RU" sz="900" b="1">
                    <a:solidFill>
                      <a:schemeClr val="bg1"/>
                    </a:solidFill>
                  </a:rPr>
                  <a:t>Школа</a:t>
                </a:r>
              </a:p>
              <a:p>
                <a:pPr algn="ctr" defTabSz="912813" eaLnBrk="0" hangingPunct="0"/>
                <a:r>
                  <a:rPr lang="ru-RU" sz="900" b="1">
                    <a:solidFill>
                      <a:schemeClr val="bg1"/>
                    </a:solidFill>
                  </a:rPr>
                  <a:t> матерей и </a:t>
                </a:r>
              </a:p>
              <a:p>
                <a:pPr algn="ctr" defTabSz="912813" eaLnBrk="0" hangingPunct="0"/>
                <a:r>
                  <a:rPr lang="ru-RU" sz="900" b="1">
                    <a:solidFill>
                      <a:schemeClr val="bg1"/>
                    </a:solidFill>
                  </a:rPr>
                  <a:t>отцов</a:t>
                </a:r>
                <a:endParaRPr lang="en-US" sz="9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472" name="Group 42"/>
            <p:cNvGrpSpPr>
              <a:grpSpLocks/>
            </p:cNvGrpSpPr>
            <p:nvPr/>
          </p:nvGrpSpPr>
          <p:grpSpPr bwMode="auto">
            <a:xfrm>
              <a:off x="3223" y="2400"/>
              <a:ext cx="1193" cy="959"/>
              <a:chOff x="3223" y="2400"/>
              <a:chExt cx="1193" cy="959"/>
            </a:xfrm>
          </p:grpSpPr>
          <p:grpSp>
            <p:nvGrpSpPr>
              <p:cNvPr id="18485" name="Group 23"/>
              <p:cNvGrpSpPr>
                <a:grpSpLocks/>
              </p:cNvGrpSpPr>
              <p:nvPr/>
            </p:nvGrpSpPr>
            <p:grpSpPr bwMode="auto">
              <a:xfrm>
                <a:off x="3223" y="2400"/>
                <a:ext cx="1193" cy="959"/>
                <a:chOff x="3174" y="2656"/>
                <a:chExt cx="1549" cy="1351"/>
              </a:xfrm>
            </p:grpSpPr>
            <p:sp>
              <p:nvSpPr>
                <p:cNvPr id="18487" name="AutoShape 24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2813"/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88" name="AutoShape 25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2813"/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89" name="AutoShape 26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245D52"/>
                    </a:gs>
                    <a:gs pos="100000">
                      <a:srgbClr val="4DC9B1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2813"/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8486" name="Text Box 28"/>
              <p:cNvSpPr txBox="1">
                <a:spLocks noChangeArrowheads="1"/>
              </p:cNvSpPr>
              <p:nvPr/>
            </p:nvSpPr>
            <p:spPr bwMode="gray">
              <a:xfrm>
                <a:off x="3380" y="2638"/>
                <a:ext cx="864" cy="4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912813" eaLnBrk="0" hangingPunct="0"/>
                <a:r>
                  <a:rPr lang="ru-RU" sz="900" b="1" dirty="0">
                    <a:solidFill>
                      <a:schemeClr val="bg1"/>
                    </a:solidFill>
                  </a:rPr>
                  <a:t>Табак или</a:t>
                </a:r>
              </a:p>
              <a:p>
                <a:pPr algn="ctr" defTabSz="912813" eaLnBrk="0" hangingPunct="0"/>
                <a:r>
                  <a:rPr lang="ru-RU" sz="900" b="1" dirty="0">
                    <a:solidFill>
                      <a:schemeClr val="bg1"/>
                    </a:solidFill>
                  </a:rPr>
                  <a:t> здоровье</a:t>
                </a:r>
                <a:endParaRPr lang="en-US" sz="9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473" name="Group 44"/>
            <p:cNvGrpSpPr>
              <a:grpSpLocks/>
            </p:cNvGrpSpPr>
            <p:nvPr/>
          </p:nvGrpSpPr>
          <p:grpSpPr bwMode="auto">
            <a:xfrm>
              <a:off x="1488" y="2400"/>
              <a:ext cx="1193" cy="959"/>
              <a:chOff x="1488" y="2400"/>
              <a:chExt cx="1193" cy="959"/>
            </a:xfrm>
          </p:grpSpPr>
          <p:grpSp>
            <p:nvGrpSpPr>
              <p:cNvPr id="18480" name="Group 29"/>
              <p:cNvGrpSpPr>
                <a:grpSpLocks/>
              </p:cNvGrpSpPr>
              <p:nvPr/>
            </p:nvGrpSpPr>
            <p:grpSpPr bwMode="auto">
              <a:xfrm>
                <a:off x="1488" y="2400"/>
                <a:ext cx="1193" cy="959"/>
                <a:chOff x="3174" y="2656"/>
                <a:chExt cx="1549" cy="1351"/>
              </a:xfrm>
            </p:grpSpPr>
            <p:sp>
              <p:nvSpPr>
                <p:cNvPr id="18482" name="AutoShape 30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2813"/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83" name="AutoShape 31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2813"/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84" name="AutoShape 32"/>
                <p:cNvSpPr>
                  <a:spLocks noChangeArrowheads="1"/>
                </p:cNvSpPr>
                <p:nvPr/>
              </p:nvSpPr>
              <p:spPr bwMode="gray">
                <a:xfrm>
                  <a:off x="3292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2F5E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2813"/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8481" name="Text Box 33"/>
              <p:cNvSpPr txBox="1">
                <a:spLocks noChangeArrowheads="1"/>
              </p:cNvSpPr>
              <p:nvPr/>
            </p:nvSpPr>
            <p:spPr bwMode="gray">
              <a:xfrm>
                <a:off x="1658" y="2724"/>
                <a:ext cx="863" cy="2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912813"/>
                <a:r>
                  <a:rPr lang="ru-RU" sz="900" b="1" dirty="0" smtClean="0">
                    <a:solidFill>
                      <a:schemeClr val="bg1"/>
                    </a:solidFill>
                  </a:rPr>
                  <a:t>Первокурсник</a:t>
                </a:r>
                <a:endParaRPr lang="ru-RU" sz="9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474" name="Group 43"/>
            <p:cNvGrpSpPr>
              <a:grpSpLocks/>
            </p:cNvGrpSpPr>
            <p:nvPr/>
          </p:nvGrpSpPr>
          <p:grpSpPr bwMode="auto">
            <a:xfrm>
              <a:off x="2356" y="2881"/>
              <a:ext cx="1192" cy="1109"/>
              <a:chOff x="2356" y="2881"/>
              <a:chExt cx="1192" cy="1109"/>
            </a:xfrm>
          </p:grpSpPr>
          <p:grpSp>
            <p:nvGrpSpPr>
              <p:cNvPr id="18475" name="Group 34"/>
              <p:cNvGrpSpPr>
                <a:grpSpLocks/>
              </p:cNvGrpSpPr>
              <p:nvPr/>
            </p:nvGrpSpPr>
            <p:grpSpPr bwMode="auto">
              <a:xfrm>
                <a:off x="2356" y="2881"/>
                <a:ext cx="1192" cy="1053"/>
                <a:chOff x="3174" y="2657"/>
                <a:chExt cx="1549" cy="1484"/>
              </a:xfrm>
            </p:grpSpPr>
            <p:sp>
              <p:nvSpPr>
                <p:cNvPr id="18477" name="AutoShape 35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2813"/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78" name="AutoShape 36"/>
                <p:cNvSpPr>
                  <a:spLocks noChangeArrowheads="1"/>
                </p:cNvSpPr>
                <p:nvPr/>
              </p:nvSpPr>
              <p:spPr bwMode="gray">
                <a:xfrm>
                  <a:off x="3174" y="2657"/>
                  <a:ext cx="1536" cy="1484"/>
                </a:xfrm>
                <a:prstGeom prst="hexagon">
                  <a:avLst>
                    <a:gd name="adj" fmla="val 28914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2813"/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79" name="AutoShape 37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FF6699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2813"/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8476" name="Text Box 38"/>
              <p:cNvSpPr txBox="1">
                <a:spLocks noChangeArrowheads="1"/>
              </p:cNvSpPr>
              <p:nvPr/>
            </p:nvSpPr>
            <p:spPr bwMode="gray">
              <a:xfrm>
                <a:off x="2485" y="3122"/>
                <a:ext cx="934" cy="8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912813" eaLnBrk="0" hangingPunct="0"/>
                <a:r>
                  <a:rPr lang="ru-RU" sz="900" b="1" dirty="0">
                    <a:solidFill>
                      <a:schemeClr val="bg1"/>
                    </a:solidFill>
                  </a:rPr>
                  <a:t>Здоровье </a:t>
                </a:r>
                <a:r>
                  <a:rPr lang="ru-RU" sz="900" b="1" dirty="0" smtClean="0">
                    <a:solidFill>
                      <a:schemeClr val="bg1"/>
                    </a:solidFill>
                  </a:rPr>
                  <a:t>молодежи – богатство </a:t>
                </a:r>
              </a:p>
              <a:p>
                <a:pPr algn="ctr" defTabSz="912813" eaLnBrk="0" hangingPunct="0"/>
                <a:r>
                  <a:rPr lang="ru-RU" sz="900" b="1" dirty="0" smtClean="0">
                    <a:solidFill>
                      <a:schemeClr val="bg1"/>
                    </a:solidFill>
                  </a:rPr>
                  <a:t>России</a:t>
                </a:r>
                <a:endParaRPr lang="ru-RU" sz="900" b="1" dirty="0">
                  <a:solidFill>
                    <a:schemeClr val="bg1"/>
                  </a:solidFill>
                </a:endParaRPr>
              </a:p>
              <a:p>
                <a:pPr algn="ctr" defTabSz="912813" eaLnBrk="0" hangingPunct="0"/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7" name="Заголовок 8"/>
          <p:cNvSpPr txBox="1">
            <a:spLocks/>
          </p:cNvSpPr>
          <p:nvPr/>
        </p:nvSpPr>
        <p:spPr bwMode="gray">
          <a:xfrm>
            <a:off x="1331640" y="332656"/>
            <a:ext cx="626427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cs typeface="Arial" charset="0"/>
              </a:rPr>
              <a:t>Организация профилактической работы</a:t>
            </a:r>
            <a:endParaRPr lang="en-US" sz="2000" b="1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32656"/>
            <a:ext cx="1331640" cy="110637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9" name="Rectangle 13"/>
          <p:cNvSpPr>
            <a:spLocks noChangeArrowheads="1"/>
          </p:cNvSpPr>
          <p:nvPr/>
        </p:nvSpPr>
        <p:spPr bwMode="auto">
          <a:xfrm>
            <a:off x="6444208" y="1484784"/>
            <a:ext cx="2483768" cy="800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>
            <a:spAutoFit/>
          </a:bodyPr>
          <a:lstStyle/>
          <a:p>
            <a:pPr algn="ctr" eaLnBrk="0" hangingPunct="0">
              <a:defRPr/>
            </a:pPr>
            <a:r>
              <a:rPr lang="en-US" sz="1600" b="1" dirty="0">
                <a:solidFill>
                  <a:srgbClr val="5C0000"/>
                </a:solidFill>
                <a:latin typeface="+mn-lt"/>
                <a:cs typeface="Arial" charset="0"/>
              </a:rPr>
              <a:t>«</a:t>
            </a:r>
            <a:r>
              <a:rPr lang="ru-RU" sz="1600" b="1" dirty="0">
                <a:solidFill>
                  <a:srgbClr val="5C0000"/>
                </a:solidFill>
                <a:latin typeface="+mn-lt"/>
                <a:cs typeface="Arial" charset="0"/>
              </a:rPr>
              <a:t>ГОРЯЧАЯ ЛИНИЯ</a:t>
            </a:r>
            <a:r>
              <a:rPr lang="en-US" sz="1600" b="1" dirty="0">
                <a:solidFill>
                  <a:srgbClr val="5C0000"/>
                </a:solidFill>
                <a:latin typeface="+mn-lt"/>
                <a:cs typeface="Arial" charset="0"/>
              </a:rPr>
              <a:t>» </a:t>
            </a:r>
            <a:endParaRPr lang="en-US" sz="900" dirty="0">
              <a:solidFill>
                <a:srgbClr val="5C0000"/>
              </a:solidFill>
              <a:latin typeface="+mn-lt"/>
              <a:cs typeface="Arial" charset="0"/>
            </a:endParaRPr>
          </a:p>
          <a:p>
            <a:pPr algn="ctr" eaLnBrk="0" hangingPunct="0">
              <a:defRPr/>
            </a:pPr>
            <a:r>
              <a:rPr lang="ru-RU" sz="1200" b="1" dirty="0">
                <a:solidFill>
                  <a:srgbClr val="5C0000"/>
                </a:solidFill>
                <a:latin typeface="+mn-lt"/>
                <a:cs typeface="Arial" charset="0"/>
              </a:rPr>
              <a:t>по лечению наркозависимости</a:t>
            </a:r>
            <a:endParaRPr lang="en-US" sz="900" dirty="0">
              <a:solidFill>
                <a:srgbClr val="5C0000"/>
              </a:solidFill>
              <a:latin typeface="+mn-lt"/>
              <a:cs typeface="Arial" charset="0"/>
            </a:endParaRP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5C0000"/>
                </a:solidFill>
                <a:latin typeface="+mn-lt"/>
                <a:cs typeface="Arial" charset="0"/>
              </a:rPr>
              <a:t>348-003</a:t>
            </a:r>
            <a:r>
              <a:rPr lang="en-US" sz="1000" dirty="0">
                <a:solidFill>
                  <a:srgbClr val="000000"/>
                </a:solidFill>
                <a:latin typeface="Arial"/>
                <a:cs typeface="Arial" charset="0"/>
              </a:rPr>
              <a:t> </a:t>
            </a:r>
            <a:endParaRPr lang="en-US" dirty="0">
              <a:cs typeface="Arial" charset="0"/>
            </a:endParaRP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6444208" y="2492896"/>
            <a:ext cx="2483768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>
            <a:spAutoFit/>
          </a:bodyPr>
          <a:lstStyle/>
          <a:p>
            <a:pPr algn="ctr" eaLnBrk="0" hangingPunct="0">
              <a:defRPr/>
            </a:pPr>
            <a:r>
              <a:rPr lang="en-US" sz="1600" b="1" dirty="0">
                <a:solidFill>
                  <a:srgbClr val="5C0000"/>
                </a:solidFill>
                <a:latin typeface="+mn-lt"/>
                <a:cs typeface="Arial" charset="0"/>
              </a:rPr>
              <a:t>«</a:t>
            </a:r>
            <a:r>
              <a:rPr lang="ru-RU" sz="1600" b="1" dirty="0">
                <a:solidFill>
                  <a:srgbClr val="5C0000"/>
                </a:solidFill>
                <a:latin typeface="+mn-lt"/>
                <a:cs typeface="Arial" charset="0"/>
              </a:rPr>
              <a:t>ГОРЯЧАЯ ЛИНИЯ</a:t>
            </a:r>
            <a:r>
              <a:rPr lang="en-US" sz="1600" b="1" dirty="0">
                <a:solidFill>
                  <a:srgbClr val="5C0000"/>
                </a:solidFill>
                <a:latin typeface="+mn-lt"/>
                <a:cs typeface="Arial" charset="0"/>
              </a:rPr>
              <a:t>» </a:t>
            </a:r>
            <a:endParaRPr lang="en-US" sz="900" dirty="0">
              <a:solidFill>
                <a:srgbClr val="5C0000"/>
              </a:solidFill>
              <a:latin typeface="+mn-lt"/>
              <a:cs typeface="Arial" charset="0"/>
            </a:endParaRPr>
          </a:p>
          <a:p>
            <a:pPr algn="ctr" eaLnBrk="0" hangingPunct="0">
              <a:defRPr/>
            </a:pPr>
            <a:r>
              <a:rPr lang="ru-RU" sz="1200" b="1" dirty="0">
                <a:solidFill>
                  <a:srgbClr val="5C0000"/>
                </a:solidFill>
                <a:latin typeface="+mn-lt"/>
                <a:cs typeface="Arial" charset="0"/>
              </a:rPr>
              <a:t>по прекращению потребления табака и лечению табачной зависимости</a:t>
            </a:r>
            <a:endParaRPr lang="en-US" sz="900" dirty="0">
              <a:solidFill>
                <a:srgbClr val="5C0000"/>
              </a:solidFill>
              <a:latin typeface="+mn-lt"/>
              <a:cs typeface="Arial" charset="0"/>
            </a:endParaRP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5C0000"/>
                </a:solidFill>
                <a:latin typeface="+mn-lt"/>
                <a:cs typeface="Arial" charset="0"/>
              </a:rPr>
              <a:t>344-003</a:t>
            </a:r>
            <a:r>
              <a:rPr lang="en-US" sz="1000" dirty="0">
                <a:solidFill>
                  <a:srgbClr val="000000"/>
                </a:solidFill>
                <a:latin typeface="Arial"/>
                <a:cs typeface="Arial" charset="0"/>
              </a:rPr>
              <a:t> </a:t>
            </a:r>
            <a:endParaRPr lang="en-US" dirty="0">
              <a:cs typeface="Arial" charset="0"/>
            </a:endParaRPr>
          </a:p>
        </p:txBody>
      </p:sp>
      <p:sp>
        <p:nvSpPr>
          <p:cNvPr id="71" name="Rectangle 13"/>
          <p:cNvSpPr>
            <a:spLocks noChangeArrowheads="1"/>
          </p:cNvSpPr>
          <p:nvPr/>
        </p:nvSpPr>
        <p:spPr bwMode="auto">
          <a:xfrm>
            <a:off x="6444208" y="3845658"/>
            <a:ext cx="2483768" cy="21544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5C0000"/>
                </a:solidFill>
                <a:latin typeface="+mn-lt"/>
                <a:cs typeface="Arial" charset="0"/>
              </a:rPr>
              <a:t>ТЕЛЕФОНЫ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rgbClr val="5C0000"/>
                </a:solidFill>
                <a:latin typeface="+mn-lt"/>
                <a:cs typeface="Arial" charset="0"/>
              </a:rPr>
              <a:t>(круглосуточные)</a:t>
            </a:r>
            <a:endParaRPr lang="en-US" sz="900" dirty="0">
              <a:solidFill>
                <a:srgbClr val="5C0000"/>
              </a:solidFill>
              <a:latin typeface="+mn-lt"/>
              <a:cs typeface="Arial" charset="0"/>
            </a:endParaRPr>
          </a:p>
          <a:p>
            <a:pPr algn="ctr" eaLnBrk="0" hangingPunct="0">
              <a:defRPr/>
            </a:pPr>
            <a:r>
              <a:rPr lang="ru-RU" sz="1200" b="1" dirty="0">
                <a:solidFill>
                  <a:srgbClr val="5C0000"/>
                </a:solidFill>
                <a:latin typeface="+mn-lt"/>
                <a:cs typeface="Arial" charset="0"/>
              </a:rPr>
              <a:t>по вопросам лечения наркологических зависимостей</a:t>
            </a:r>
          </a:p>
          <a:p>
            <a:pPr algn="ctr" eaLnBrk="0" hangingPunct="0">
              <a:defRPr/>
            </a:pPr>
            <a:endParaRPr lang="ru-RU" sz="1200" b="1" dirty="0">
              <a:solidFill>
                <a:srgbClr val="5C0000"/>
              </a:solidFill>
              <a:latin typeface="+mn-lt"/>
              <a:cs typeface="Arial" charset="0"/>
            </a:endParaRPr>
          </a:p>
          <a:p>
            <a:pPr algn="ctr" eaLnBrk="0" hangingPunct="0">
              <a:defRPr/>
            </a:pPr>
            <a:r>
              <a:rPr lang="ru-RU" sz="1200" b="1" u="sng" dirty="0">
                <a:solidFill>
                  <a:srgbClr val="5C0000"/>
                </a:solidFill>
                <a:latin typeface="+mn-lt"/>
                <a:cs typeface="Arial" charset="0"/>
              </a:rPr>
              <a:t>для взрослого населения</a:t>
            </a:r>
            <a:endParaRPr lang="en-US" sz="900" u="sng" dirty="0">
              <a:solidFill>
                <a:srgbClr val="5C0000"/>
              </a:solidFill>
              <a:latin typeface="+mn-lt"/>
              <a:cs typeface="Arial" charset="0"/>
            </a:endParaRP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5C0000"/>
                </a:solidFill>
                <a:latin typeface="+mn-lt"/>
                <a:cs typeface="Arial" charset="0"/>
              </a:rPr>
              <a:t>539-483</a:t>
            </a:r>
          </a:p>
          <a:p>
            <a:pPr algn="ctr" eaLnBrk="0" hangingPunct="0">
              <a:defRPr/>
            </a:pPr>
            <a:r>
              <a:rPr lang="ru-RU" sz="1200" b="1" u="sng" dirty="0">
                <a:solidFill>
                  <a:srgbClr val="5C0000"/>
                </a:solidFill>
                <a:latin typeface="+mn-lt"/>
                <a:cs typeface="Arial" charset="0"/>
              </a:rPr>
              <a:t>для детского населения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5C0000"/>
                </a:solidFill>
                <a:latin typeface="+mn-lt"/>
                <a:cs typeface="Arial" charset="0"/>
              </a:rPr>
              <a:t>360-860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7"/>
          <p:cNvSpPr txBox="1">
            <a:spLocks noChangeArrowheads="1"/>
          </p:cNvSpPr>
          <p:nvPr/>
        </p:nvSpPr>
        <p:spPr bwMode="auto">
          <a:xfrm>
            <a:off x="7380288" y="6165304"/>
            <a:ext cx="1440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/>
              <a:t>Слайд </a:t>
            </a:r>
            <a:r>
              <a:rPr lang="ru-RU" altLang="ru-RU" sz="1600" b="1" dirty="0" smtClean="0"/>
              <a:t>8</a:t>
            </a:r>
            <a:endParaRPr lang="ru-RU" altLang="ru-RU" sz="1600" b="1" dirty="0"/>
          </a:p>
        </p:txBody>
      </p:sp>
      <p:pic>
        <p:nvPicPr>
          <p:cNvPr id="12291" name="Picture 3" descr="Диспансер, административное зд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76250"/>
            <a:ext cx="1042988" cy="792163"/>
          </a:xfrm>
          <a:prstGeom prst="rect">
            <a:avLst/>
          </a:prstGeom>
          <a:noFill/>
          <a:ln w="12700" algn="in">
            <a:solidFill>
              <a:srgbClr val="93B1CC"/>
            </a:solidFill>
            <a:miter lim="800000"/>
            <a:headEnd/>
            <a:tailEnd/>
          </a:ln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755650" y="536575"/>
            <a:ext cx="81835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0" tIns="0" rIns="0" bIns="0" anchor="ctr"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</a:rPr>
              <a:t>Профилактические медицинские осмотры 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</a:rPr>
              <a:t>обучающихся образовательных организаций</a:t>
            </a:r>
            <a:endParaRPr lang="en-US" sz="2000" b="1" dirty="0">
              <a:solidFill>
                <a:srgbClr val="C00000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 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1628800"/>
            <a:ext cx="5400600" cy="1728192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800" b="1" i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600" b="1" i="1" dirty="0" smtClean="0">
                <a:solidFill>
                  <a:srgbClr val="002060"/>
                </a:solidFill>
              </a:rPr>
              <a:t>БУЗОО «Наркологический диспансер»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b="1" i="1" dirty="0" smtClean="0">
                <a:solidFill>
                  <a:srgbClr val="C00000"/>
                </a:solidFill>
              </a:rPr>
              <a:t>химико-токсикологическая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>
                <a:solidFill>
                  <a:srgbClr val="C00000"/>
                </a:solidFill>
              </a:rPr>
              <a:t>лаборатория</a:t>
            </a:r>
            <a:endParaRPr lang="ru-RU" sz="1600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rgbClr val="C00000"/>
                </a:solidFill>
              </a:rPr>
              <a:t>клинико-диагностическая лаборатория</a:t>
            </a:r>
            <a:endParaRPr lang="ru-RU" sz="1600" dirty="0">
              <a:solidFill>
                <a:srgbClr val="C00000"/>
              </a:solidFill>
            </a:endParaRPr>
          </a:p>
          <a:p>
            <a:pPr>
              <a:defRPr/>
            </a:pPr>
            <a:endParaRPr lang="ru-RU" sz="8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400" i="1" dirty="0">
                <a:solidFill>
                  <a:srgbClr val="002060"/>
                </a:solidFill>
              </a:rPr>
              <a:t>укомплектован необходимым оборудованием и кадрами </a:t>
            </a:r>
          </a:p>
          <a:p>
            <a:pPr>
              <a:defRPr/>
            </a:pPr>
            <a:r>
              <a:rPr lang="ru-RU" sz="1400" i="1" dirty="0">
                <a:solidFill>
                  <a:srgbClr val="002060"/>
                </a:solidFill>
              </a:rPr>
              <a:t>в соответствии с нормативной правовой базой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556792"/>
            <a:ext cx="2952750" cy="187235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Прямоугольник 11"/>
          <p:cNvSpPr/>
          <p:nvPr/>
        </p:nvSpPr>
        <p:spPr>
          <a:xfrm>
            <a:off x="539750" y="188913"/>
            <a:ext cx="5976938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cs typeface="Arial" pitchFamily="34" charset="0"/>
              </a:rPr>
              <a:t>БУЗОО «Наркологический диспансер»</a:t>
            </a:r>
          </a:p>
        </p:txBody>
      </p:sp>
      <p:sp>
        <p:nvSpPr>
          <p:cNvPr id="10" name="Овал 9"/>
          <p:cNvSpPr/>
          <p:nvPr/>
        </p:nvSpPr>
        <p:spPr>
          <a:xfrm>
            <a:off x="467544" y="3645024"/>
            <a:ext cx="3528392" cy="266429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Проведено осмотров с тестированием на </a:t>
            </a:r>
            <a:r>
              <a:rPr lang="ru-RU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ПАВ:</a:t>
            </a:r>
            <a:endParaRPr lang="en-US" sz="1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2015 г. – 808 чел.</a:t>
            </a:r>
          </a:p>
          <a:p>
            <a:pPr algn="ctr">
              <a:defRPr/>
            </a:pP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2016 г. – 663 чел.</a:t>
            </a:r>
          </a:p>
          <a:p>
            <a:pPr algn="ctr">
              <a:defRPr/>
            </a:pP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2017 г. – 1 </a:t>
            </a:r>
            <a:r>
              <a:rPr lang="en-US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768</a:t>
            </a: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чел.</a:t>
            </a:r>
          </a:p>
          <a:p>
            <a:pPr algn="ctr">
              <a:defRPr/>
            </a:pP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2018 г. – </a:t>
            </a:r>
            <a:r>
              <a:rPr lang="en-US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1 332 </a:t>
            </a: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чел.</a:t>
            </a:r>
          </a:p>
          <a:p>
            <a:pPr algn="ctr">
              <a:defRPr/>
            </a:pP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2019 г. – 2 700 чел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2020 г. – 369 чел.</a:t>
            </a:r>
            <a:endParaRPr lang="ru-RU" sz="1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48064" y="3645024"/>
            <a:ext cx="3312368" cy="26642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Выявлено положительных результатов:</a:t>
            </a:r>
            <a:endParaRPr lang="en-US" sz="1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2015 г. – 0 чел.</a:t>
            </a:r>
          </a:p>
          <a:p>
            <a:pPr algn="ctr">
              <a:defRPr/>
            </a:pP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2016 г. – 0 чел.</a:t>
            </a:r>
          </a:p>
          <a:p>
            <a:pPr algn="ctr">
              <a:defRPr/>
            </a:pP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2017 г. – 3 чел.</a:t>
            </a:r>
          </a:p>
          <a:p>
            <a:pPr algn="ctr">
              <a:defRPr/>
            </a:pP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2018 г. – 6 чел.</a:t>
            </a:r>
          </a:p>
          <a:p>
            <a:pPr algn="ctr">
              <a:defRPr/>
            </a:pP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2019 г. – 4 чел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2020 г. – 2 чел.</a:t>
            </a:r>
            <a:endParaRPr lang="ru-RU" sz="1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139952" y="5013176"/>
            <a:ext cx="864096" cy="0"/>
          </a:xfrm>
          <a:prstGeom prst="straightConnector1">
            <a:avLst/>
          </a:prstGeom>
          <a:ln>
            <a:solidFill>
              <a:srgbClr val="7600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95536" y="332656"/>
            <a:ext cx="8424614" cy="1080219"/>
          </a:xfrm>
          <a:prstGeom prst="rect">
            <a:avLst/>
          </a:prstGeom>
          <a:noFill/>
        </p:spPr>
        <p:txBody>
          <a:bodyPr/>
          <a:lstStyle/>
          <a:p>
            <a:pPr algn="ctr" defTabSz="912813" eaLnBrk="0" hangingPunct="0">
              <a:defRPr/>
            </a:pPr>
            <a:r>
              <a:rPr lang="ru-RU" sz="2200" b="1" kern="0" dirty="0">
                <a:solidFill>
                  <a:srgbClr val="C00000"/>
                </a:solidFill>
                <a:cs typeface="Arial" pitchFamily="34" charset="0"/>
              </a:rPr>
              <a:t>Направления </a:t>
            </a:r>
          </a:p>
          <a:p>
            <a:pPr algn="ctr" defTabSz="912813" eaLnBrk="0" hangingPunct="0">
              <a:defRPr/>
            </a:pPr>
            <a:r>
              <a:rPr lang="ru-RU" sz="2200" b="1" kern="0" dirty="0">
                <a:solidFill>
                  <a:srgbClr val="C00000"/>
                </a:solidFill>
                <a:cs typeface="Arial" pitchFamily="34" charset="0"/>
              </a:rPr>
              <a:t>совершенствования организации оказания </a:t>
            </a:r>
          </a:p>
          <a:p>
            <a:pPr algn="ctr" defTabSz="912813" eaLnBrk="0" hangingPunct="0">
              <a:defRPr/>
            </a:pPr>
            <a:r>
              <a:rPr lang="ru-RU" sz="2200" b="1" kern="0" dirty="0">
                <a:solidFill>
                  <a:srgbClr val="C00000"/>
                </a:solidFill>
                <a:cs typeface="Arial" pitchFamily="34" charset="0"/>
              </a:rPr>
              <a:t>наркологической помощи 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68313" y="1700213"/>
            <a:ext cx="5687863" cy="4425950"/>
          </a:xfrm>
        </p:spPr>
        <p:txBody>
          <a:bodyPr/>
          <a:lstStyle/>
          <a:p>
            <a:pPr algn="just" eaLnBrk="1" hangingPunct="1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продолжить укрепление материально-технической базы                              наркологической службы Омской области и кадрового потенциала в соответствии с порядком и стандартами оказания наркологической помощи;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ru-RU" sz="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just" eaLnBrk="1" hangingPunct="1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совершенствовать формы и методы межведомственного взаимодействия для координации действий по профилактике зависимостей, лечению и реабилитации наркологических больных;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ru-RU" sz="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just" eaLnBrk="1" hangingPunct="1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продолжить методическую и консультативную помощь в плане межведомственного взаимодействия для медицинских работников и специалистов ведомств, являющихся субъектами профилактики, по раннему выявлению и организации профилактики злоупотребления психоактивными веществами.</a:t>
            </a:r>
            <a:endParaRPr lang="ru-RU" sz="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TextBox 27"/>
          <p:cNvSpPr txBox="1">
            <a:spLocks noChangeArrowheads="1"/>
          </p:cNvSpPr>
          <p:nvPr/>
        </p:nvSpPr>
        <p:spPr bwMode="auto">
          <a:xfrm>
            <a:off x="7524750" y="6308725"/>
            <a:ext cx="1223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1600" b="1" dirty="0"/>
              <a:t>Слайд </a:t>
            </a:r>
            <a:r>
              <a:rPr lang="ru-RU" sz="1600" b="1" dirty="0" smtClean="0"/>
              <a:t>9</a:t>
            </a:r>
            <a:endParaRPr lang="ru-RU" sz="1600" b="1" dirty="0"/>
          </a:p>
        </p:txBody>
      </p:sp>
      <p:pic>
        <p:nvPicPr>
          <p:cNvPr id="9" name="Picture 5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389633"/>
            <a:ext cx="2808312" cy="43924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4215381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1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7047</TotalTime>
  <Words>778</Words>
  <Application>Microsoft Office PowerPoint</Application>
  <PresentationFormat>Экран (4:3)</PresentationFormat>
  <Paragraphs>241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211</vt:lpstr>
      <vt:lpstr>Организация оказания наркологической помощи  на территории Омской области  в условиях пандемии COVID-19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Благодарю за внимание!</vt:lpstr>
    </vt:vector>
  </TitlesOfParts>
  <Company>At 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PowerTemplate</dc:title>
  <dc:creator>I Am</dc:creator>
  <cp:lastModifiedBy>Ольга Александровна</cp:lastModifiedBy>
  <cp:revision>1336</cp:revision>
  <dcterms:created xsi:type="dcterms:W3CDTF">2012-03-11T08:08:14Z</dcterms:created>
  <dcterms:modified xsi:type="dcterms:W3CDTF">2020-12-15T03:04:28Z</dcterms:modified>
</cp:coreProperties>
</file>