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798" r:id="rId2"/>
  </p:sldMasterIdLst>
  <p:notesMasterIdLst>
    <p:notesMasterId r:id="rId17"/>
  </p:notesMasterIdLst>
  <p:handoutMasterIdLst>
    <p:handoutMasterId r:id="rId18"/>
  </p:handoutMasterIdLst>
  <p:sldIdLst>
    <p:sldId id="398" r:id="rId3"/>
    <p:sldId id="510" r:id="rId4"/>
    <p:sldId id="544" r:id="rId5"/>
    <p:sldId id="545" r:id="rId6"/>
    <p:sldId id="576" r:id="rId7"/>
    <p:sldId id="553" r:id="rId8"/>
    <p:sldId id="567" r:id="rId9"/>
    <p:sldId id="558" r:id="rId10"/>
    <p:sldId id="569" r:id="rId11"/>
    <p:sldId id="574" r:id="rId12"/>
    <p:sldId id="561" r:id="rId13"/>
    <p:sldId id="575" r:id="rId14"/>
    <p:sldId id="568" r:id="rId15"/>
    <p:sldId id="307" r:id="rId16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D77D03F-9F30-4551-AA1A-87621677C988}">
          <p14:sldIdLst>
            <p14:sldId id="398"/>
            <p14:sldId id="510"/>
            <p14:sldId id="544"/>
            <p14:sldId id="545"/>
            <p14:sldId id="576"/>
            <p14:sldId id="553"/>
            <p14:sldId id="567"/>
            <p14:sldId id="558"/>
            <p14:sldId id="569"/>
            <p14:sldId id="574"/>
            <p14:sldId id="561"/>
            <p14:sldId id="575"/>
            <p14:sldId id="568"/>
            <p14:sldId id="30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DDDDDD"/>
    <a:srgbClr val="96969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7" autoAdjust="0"/>
    <p:restoredTop sz="94709" autoAdjust="0"/>
  </p:normalViewPr>
  <p:slideViewPr>
    <p:cSldViewPr>
      <p:cViewPr>
        <p:scale>
          <a:sx n="60" d="100"/>
          <a:sy n="60" d="100"/>
        </p:scale>
        <p:origin x="-738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D0C802-7A64-4289-B0C8-4F5611C8DBFA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289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5625"/>
            <a:ext cx="29305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FFEFEE-39D5-4521-ACEB-3CDB64E9B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518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814AC8-E3B0-4E32-9650-574F61CD0928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7713"/>
            <a:ext cx="496570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289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5625"/>
            <a:ext cx="29305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7B57F9-3E76-46F4-8D2F-2B8632AC3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900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818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81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82FCD-704F-4042-91E3-75BFE87298E2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021C-D833-45A1-8389-3C4F55385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716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FD1C5-6E1E-4490-A9CF-6B2AD8926A4B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A9057-4DF0-4524-9BC0-96C81ED5B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660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FCD1A-33DE-4F14-BAAC-44D9AB99075F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F9B67-BAB8-4E82-A520-5B8DED19C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2425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A5DA4-99AC-42FF-A807-0AF5642B1CA0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58B61-6CA6-4462-83BD-D0723D6CE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3188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EBA77-70A4-49D9-9AC6-20604803254C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EF8C8-C057-4104-9A47-1BC5F284F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563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Прямоугольный треугольник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Нашивка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Нашивка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7B0479-D840-4DD1-BFE2-415613BF4777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F59DA4-3B3C-4E1F-952C-CDB4DED7D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5358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FCB19C-9887-4038-B549-8127CF58ABA0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1E5D21-BFB7-4D0F-9BBC-A23AD70C9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89441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3681D9-6A16-47A7-A942-71C3675FE998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4E0AAD-BA2F-4279-859F-1CA06A9D1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015434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2B3083C-7640-4120-823A-A4F1B4A3080B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74D55A6-BD51-49CC-AEF4-4D7041F9F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44254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E246B-29B9-4AA0-BBC3-FC528D95CAEA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B8E0A-CE9E-4985-8672-C46382D8E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67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84B00-19A8-44C8-9796-E7EE3E562675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3BB8C-4E66-4DFA-8068-04B89CF1C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589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E9E60-AA71-429A-B140-098DE8BCA606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F962-FFAD-4F1B-9239-856ED6ADD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88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26BBA-7AC7-4B46-80A4-396658F46DD0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E3544-6F4D-4A1A-85A7-1F7233EC3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636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A0323-94DC-4516-9AA1-6095A36B1059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531F-966D-42A2-935E-3369D6388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564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02309-5749-478B-8032-452DE0CFB82A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562C6-C674-485A-B312-A7BEA2D4B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1924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524AF-3D4E-4000-970D-54B57B158A8F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E59D2-CBAD-4B1F-83DB-3DA2AA878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217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F5B31-441B-4A1C-915E-E7F23709F869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7A2D-9BEA-48D2-92D5-BC2A140F7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100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7715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6B41236-FDCE-4E7F-ABA0-47BA2CFE2D2E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1771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1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D57161D-8EDB-41B5-85F8-BBB6147D6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77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  <p:sldLayoutId id="2147484875" r:id="rId12"/>
    <p:sldLayoutId id="2147484876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3" name="Дата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DED06CB-50CB-4C84-9F0A-AD01D36C4B84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24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1401567-1FDF-4B1D-8931-E57FC26AA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8" r:id="rId1"/>
    <p:sldLayoutId id="2147484879" r:id="rId2"/>
    <p:sldLayoutId id="2147484880" r:id="rId3"/>
    <p:sldLayoutId id="2147484881" r:id="rId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0" y="188913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900" b="1" dirty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Организация </a:t>
            </a:r>
          </a:p>
          <a:p>
            <a:pPr algn="ctr">
              <a:defRPr/>
            </a:pPr>
            <a:r>
              <a:rPr lang="ru-RU" sz="2900" b="1" dirty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психиатрической </a:t>
            </a:r>
            <a:r>
              <a:rPr lang="ru-RU" sz="29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помощи</a:t>
            </a:r>
            <a:endParaRPr lang="ru-RU" sz="2900" b="1" dirty="0">
              <a:solidFill>
                <a:schemeClr val="tx2">
                  <a:lumMod val="9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2900" b="1" dirty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на территории Алтайского </a:t>
            </a:r>
            <a:r>
              <a:rPr lang="ru-RU" sz="29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края</a:t>
            </a:r>
          </a:p>
          <a:p>
            <a:pPr algn="ctr">
              <a:defRPr/>
            </a:pPr>
            <a:r>
              <a:rPr lang="ru-RU" sz="29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в условиях пандемии </a:t>
            </a:r>
            <a:r>
              <a:rPr lang="en-US" sz="2900" b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COVID-19</a:t>
            </a:r>
            <a:endParaRPr lang="ru-RU" sz="2900" b="1" dirty="0" smtClean="0">
              <a:solidFill>
                <a:schemeClr val="tx2">
                  <a:lumMod val="9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ru-RU" sz="3600" b="1" dirty="0">
              <a:solidFill>
                <a:schemeClr val="tx2">
                  <a:lumMod val="9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3400" b="1" dirty="0">
                <a:cs typeface="Tahoma" pitchFamily="34" charset="0"/>
              </a:rPr>
              <a:t>Нарожнов Владимир </a:t>
            </a:r>
            <a:r>
              <a:rPr lang="ru-RU" sz="3400" b="1" dirty="0" smtClean="0">
                <a:cs typeface="Tahoma" pitchFamily="34" charset="0"/>
              </a:rPr>
              <a:t>Дмитриевич</a:t>
            </a:r>
          </a:p>
          <a:p>
            <a:pPr algn="ctr">
              <a:defRPr/>
            </a:pPr>
            <a:endParaRPr lang="ru-RU" sz="3600" b="1" dirty="0">
              <a:cs typeface="Tahoma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dirty="0" smtClean="0">
                <a:solidFill>
                  <a:schemeClr val="tx2">
                    <a:lumMod val="90000"/>
                  </a:schemeClr>
                </a:solidFill>
                <a:cs typeface="Tahoma" pitchFamily="34" charset="0"/>
              </a:rPr>
              <a:t>заслуженный </a:t>
            </a:r>
            <a:r>
              <a:rPr lang="ru-RU" sz="2900" b="1" dirty="0">
                <a:solidFill>
                  <a:schemeClr val="tx2">
                    <a:lumMod val="90000"/>
                  </a:schemeClr>
                </a:solidFill>
                <a:cs typeface="Tahoma" pitchFamily="34" charset="0"/>
              </a:rPr>
              <a:t>работник здравоохранения РФ,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900" b="1" dirty="0">
                <a:solidFill>
                  <a:schemeClr val="tx2">
                    <a:lumMod val="90000"/>
                  </a:schemeClr>
                </a:solidFill>
                <a:cs typeface="Tahoma" pitchFamily="34" charset="0"/>
              </a:rPr>
              <a:t>кандидат медицинских наук,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900" b="1" dirty="0">
                <a:solidFill>
                  <a:schemeClr val="tx2">
                    <a:lumMod val="90000"/>
                  </a:schemeClr>
                </a:solidFill>
                <a:cs typeface="Tahoma" pitchFamily="34" charset="0"/>
              </a:rPr>
              <a:t>Главный врач КГБУЗ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900" b="1" dirty="0">
                <a:solidFill>
                  <a:schemeClr val="tx2">
                    <a:lumMod val="90000"/>
                  </a:schemeClr>
                </a:solidFill>
                <a:cs typeface="Tahoma" pitchFamily="34" charset="0"/>
              </a:rPr>
              <a:t>«Алтайская краевая клиническая психиатрическая больница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900" b="1" dirty="0">
                <a:solidFill>
                  <a:schemeClr val="tx2">
                    <a:lumMod val="90000"/>
                  </a:schemeClr>
                </a:solidFill>
                <a:cs typeface="Tahoma" pitchFamily="34" charset="0"/>
              </a:rPr>
              <a:t>имени Эрдмана Юрия Карловича</a:t>
            </a:r>
            <a:r>
              <a:rPr lang="ru-RU" sz="2900" b="1" dirty="0" smtClean="0">
                <a:solidFill>
                  <a:schemeClr val="tx2">
                    <a:lumMod val="90000"/>
                  </a:schemeClr>
                </a:solidFill>
                <a:cs typeface="Tahoma" pitchFamily="34" charset="0"/>
              </a:rPr>
              <a:t>»</a:t>
            </a:r>
            <a:endParaRPr lang="ru-RU" sz="3200" b="1" dirty="0">
              <a:solidFill>
                <a:schemeClr val="tx2">
                  <a:lumMod val="9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539750" y="260350"/>
            <a:ext cx="80311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3600" dirty="0"/>
          </a:p>
          <a:p>
            <a:r>
              <a:rPr lang="ru-RU" sz="3600" dirty="0" smtClean="0"/>
              <a:t>  </a:t>
            </a:r>
            <a:endParaRPr lang="ru-RU" sz="3600" dirty="0"/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76672"/>
            <a:ext cx="87129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/>
              <a:t>22.07.2020 в отделении принудительного лечения специализированного типа </a:t>
            </a:r>
            <a:r>
              <a:rPr lang="ru-RU" sz="2600" b="1" dirty="0" smtClean="0"/>
              <a:t>выявлен </a:t>
            </a:r>
            <a:r>
              <a:rPr lang="ru-RU" sz="2600" b="1" dirty="0"/>
              <a:t>первый пациент </a:t>
            </a:r>
            <a:endParaRPr lang="ru-RU" sz="2600" b="1" dirty="0" smtClean="0"/>
          </a:p>
          <a:p>
            <a:r>
              <a:rPr lang="ru-RU" sz="2600" b="1" dirty="0" smtClean="0"/>
              <a:t>с положительным мазком на </a:t>
            </a:r>
            <a:r>
              <a:rPr lang="en-US" sz="2600" b="1" dirty="0"/>
              <a:t>COVID</a:t>
            </a:r>
            <a:r>
              <a:rPr lang="ru-RU" sz="2600" b="1" dirty="0" smtClean="0"/>
              <a:t>-19.</a:t>
            </a:r>
          </a:p>
          <a:p>
            <a:r>
              <a:rPr lang="ru-RU" sz="2600" b="1" dirty="0" smtClean="0"/>
              <a:t>Всего выявлено девять пациентов с </a:t>
            </a:r>
            <a:r>
              <a:rPr lang="en-US" sz="2600" b="1" dirty="0" smtClean="0"/>
              <a:t>COVID</a:t>
            </a:r>
            <a:r>
              <a:rPr lang="ru-RU" sz="2600" b="1" dirty="0" smtClean="0"/>
              <a:t>-19. </a:t>
            </a:r>
          </a:p>
          <a:p>
            <a:r>
              <a:rPr lang="ru-RU" sz="2600" b="1" dirty="0" smtClean="0"/>
              <a:t>У четверых бессимптомное течение. </a:t>
            </a:r>
          </a:p>
          <a:p>
            <a:r>
              <a:rPr lang="ru-RU" sz="2600" b="1" dirty="0" smtClean="0"/>
              <a:t>Еще у четверых болезнь протекает в легкой форме.</a:t>
            </a:r>
          </a:p>
          <a:p>
            <a:r>
              <a:rPr lang="ru-RU" sz="2600" b="1" dirty="0" smtClean="0"/>
              <a:t>У одного пациента – двухсторонняя вирусная пневмония  </a:t>
            </a:r>
            <a:r>
              <a:rPr lang="ru-RU" sz="2600" b="1" dirty="0"/>
              <a:t>средней степени тяжести</a:t>
            </a:r>
            <a:r>
              <a:rPr lang="ru-RU" sz="2600" b="1" dirty="0" smtClean="0"/>
              <a:t>.</a:t>
            </a:r>
          </a:p>
          <a:p>
            <a:r>
              <a:rPr lang="ru-RU" sz="2600" b="1" dirty="0" smtClean="0"/>
              <a:t>Все </a:t>
            </a:r>
            <a:r>
              <a:rPr lang="ru-RU" sz="2600" b="1" dirty="0"/>
              <a:t>пациенты были проконсультированы с пульмонологом и инфекционистом  координационного центра, назначено </a:t>
            </a:r>
            <a:r>
              <a:rPr lang="ru-RU" sz="2600" b="1" dirty="0" smtClean="0"/>
              <a:t>лечение.</a:t>
            </a:r>
          </a:p>
          <a:p>
            <a:r>
              <a:rPr lang="ru-RU" sz="2600" b="1" dirty="0"/>
              <a:t>В настоящее </a:t>
            </a:r>
            <a:r>
              <a:rPr lang="ru-RU" sz="2600" b="1" dirty="0" smtClean="0"/>
              <a:t>время два пациента выздоровели.</a:t>
            </a:r>
          </a:p>
        </p:txBody>
      </p:sp>
    </p:spTree>
    <p:extLst>
      <p:ext uri="{BB962C8B-B14F-4D97-AF65-F5344CB8AC3E}">
        <p14:creationId xmlns:p14="http://schemas.microsoft.com/office/powerpoint/2010/main" val="2071291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539750" y="260350"/>
            <a:ext cx="80311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  </a:t>
            </a:r>
          </a:p>
          <a:p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476672"/>
            <a:ext cx="87129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 начала периода распространения </a:t>
            </a:r>
            <a:r>
              <a:rPr lang="en-US" sz="2800" b="1" dirty="0" smtClean="0"/>
              <a:t>COVID</a:t>
            </a:r>
            <a:r>
              <a:rPr lang="ru-RU" sz="2800" b="1" dirty="0" smtClean="0"/>
              <a:t>-19 на сайте КГБУЗ «АККПБ им. Эрдмана Ю.К.» размещена информация для пациентов и их родственников по психологической помощи </a:t>
            </a:r>
          </a:p>
          <a:p>
            <a:r>
              <a:rPr lang="ru-RU" sz="2800" b="1" dirty="0" smtClean="0"/>
              <a:t>в период пандемии, телефоны службы психологической поддержки, «Телефона доверия».</a:t>
            </a:r>
          </a:p>
          <a:p>
            <a:r>
              <a:rPr lang="ru-RU" sz="2800" b="1" dirty="0" smtClean="0"/>
              <a:t>Представлены видеоматериалы для самостоятельных занятий пациентов медико-реабилитационного отделения.</a:t>
            </a:r>
          </a:p>
          <a:p>
            <a:r>
              <a:rPr lang="ru-RU" sz="2800" b="1" dirty="0" smtClean="0"/>
              <a:t>Отдельный раздел посвящен методикам саморегуляции для медицинских работников, непосредственно работающих с </a:t>
            </a:r>
            <a:r>
              <a:rPr lang="en-US" sz="2800" b="1" dirty="0"/>
              <a:t>COVID</a:t>
            </a:r>
            <a:r>
              <a:rPr lang="ru-RU" sz="2800" b="1" dirty="0" smtClean="0"/>
              <a:t>-19.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32011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539750" y="260350"/>
            <a:ext cx="80311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3600" dirty="0"/>
          </a:p>
          <a:p>
            <a:r>
              <a:rPr lang="ru-RU" sz="3600" dirty="0" smtClean="0"/>
              <a:t>  </a:t>
            </a:r>
            <a:endParaRPr lang="ru-RU" sz="3600" dirty="0"/>
          </a:p>
          <a:p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476672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Суицидологическая ситуация в Алтайском крае в период пандемии </a:t>
            </a:r>
            <a:r>
              <a:rPr lang="en-US" sz="2800" b="1" dirty="0" smtClean="0"/>
              <a:t>COVID</a:t>
            </a:r>
            <a:r>
              <a:rPr lang="ru-RU" sz="2800" b="1" dirty="0" smtClean="0"/>
              <a:t>-19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121315"/>
              </p:ext>
            </p:extLst>
          </p:nvPr>
        </p:nvGraphicFramePr>
        <p:xfrm>
          <a:off x="0" y="2060848"/>
          <a:ext cx="9144000" cy="3860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784"/>
                <a:gridCol w="1152128"/>
                <a:gridCol w="1296144"/>
                <a:gridCol w="1224136"/>
                <a:gridCol w="1296144"/>
                <a:gridCol w="1547664"/>
              </a:tblGrid>
              <a:tr h="98001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Абсолютные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 100 тысяч населения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Сравнение 2019 с 2020</a:t>
                      </a:r>
                      <a:endParaRPr lang="ru-RU" sz="1900" dirty="0"/>
                    </a:p>
                  </a:txBody>
                  <a:tcPr/>
                </a:tc>
              </a:tr>
              <a:tr h="537426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7 месяцев 2019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7 месяцев 2020</a:t>
                      </a:r>
                      <a:endParaRPr lang="ru-RU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7 месяцев 2019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7 месяцев 2020</a:t>
                      </a:r>
                      <a:endParaRPr lang="ru-RU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742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Всего зарегистрировано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377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308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27,8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22,7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-18,3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7426"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Среди лиц, состоящих под 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Д-наблюдением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0,2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0,1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-50,0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847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611560" y="188640"/>
            <a:ext cx="80311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3600" dirty="0"/>
          </a:p>
          <a:p>
            <a:r>
              <a:rPr lang="ru-RU" sz="3600" dirty="0" smtClean="0"/>
              <a:t>  </a:t>
            </a:r>
            <a:endParaRPr lang="ru-RU" sz="3600" dirty="0"/>
          </a:p>
          <a:p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Работа «горячей линии» (телефона доверия) 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980728"/>
            <a:ext cx="82809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</a:t>
            </a:r>
            <a:r>
              <a:rPr lang="ru-RU" sz="2400" b="1" dirty="0" smtClean="0"/>
              <a:t>оличество поступивших звонков на телефон доверия за 7 месяцев 2020 года составило 1943.</a:t>
            </a:r>
          </a:p>
          <a:p>
            <a:r>
              <a:rPr lang="ru-RU" sz="2400" b="1" dirty="0" smtClean="0"/>
              <a:t>По сравнению с аналогичным периодом прошлого года количество звонков  практически не изменилось.</a:t>
            </a:r>
          </a:p>
          <a:p>
            <a:r>
              <a:rPr lang="ru-RU" sz="2400" b="1" dirty="0" smtClean="0"/>
              <a:t>На </a:t>
            </a:r>
            <a:r>
              <a:rPr lang="ru-RU" sz="2400" b="1" dirty="0"/>
              <a:t>телефоны службы психологической поддержки , работающие </a:t>
            </a:r>
            <a:r>
              <a:rPr lang="ru-RU" sz="2400" b="1" dirty="0" smtClean="0"/>
              <a:t>в </a:t>
            </a:r>
            <a:r>
              <a:rPr lang="ru-RU" sz="2400" b="1" dirty="0"/>
              <a:t>дневное время, поступило 326 звонков.</a:t>
            </a:r>
          </a:p>
          <a:p>
            <a:r>
              <a:rPr lang="ru-RU" sz="2400" b="1" dirty="0" smtClean="0"/>
              <a:t>Во время пандемии появились звонки, связанные с семейными </a:t>
            </a:r>
            <a:r>
              <a:rPr lang="ru-RU" sz="2400" b="1" dirty="0"/>
              <a:t>конфликтами супругов в период </a:t>
            </a:r>
            <a:r>
              <a:rPr lang="ru-RU" sz="2400" b="1" dirty="0" smtClean="0"/>
              <a:t>самоизоляции, конфликтов с детьми из-за проблем, связанных с удаленной системой обучения.</a:t>
            </a:r>
          </a:p>
          <a:p>
            <a:r>
              <a:rPr lang="ru-RU" sz="2400" b="1" dirty="0" smtClean="0"/>
              <a:t>Увеличение обращений, связанных с домашним насилием, не отмечается.</a:t>
            </a:r>
          </a:p>
        </p:txBody>
      </p:sp>
    </p:spTree>
    <p:extLst>
      <p:ext uri="{BB962C8B-B14F-4D97-AF65-F5344CB8AC3E}">
        <p14:creationId xmlns:p14="http://schemas.microsoft.com/office/powerpoint/2010/main" val="2322542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85750"/>
            <a:ext cx="9144000" cy="1071563"/>
          </a:xfrm>
        </p:spPr>
        <p:txBody>
          <a:bodyPr lIns="45720" rIns="45720"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66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Спасибо 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за </a:t>
            </a:r>
            <a:r>
              <a:rPr lang="ru-RU" sz="66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внимание!</a:t>
            </a:r>
          </a:p>
        </p:txBody>
      </p:sp>
      <p:pic>
        <p:nvPicPr>
          <p:cNvPr id="56323" name="Picture 6" descr="&amp;pcy;&amp;scy;&amp;icy;&amp;khcy;&amp;icy;&amp;chcy;&amp;iecy;&amp;scy;&amp;kcy;&amp;ocy;&amp;iecy; &amp;zcy;&amp;dcy;&amp;ocy;&amp;rcy;&amp;ocy;&amp;vcy;&amp;softcy;&amp;iecy; &amp;chcy;&amp;iecy;&amp;lcy;&amp;ocy;&amp;vcy;&amp;ie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1416050"/>
            <a:ext cx="503555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6375" y="5300663"/>
            <a:ext cx="6081713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 будьте здоровы!</a:t>
            </a:r>
            <a:endParaRPr lang="ru-RU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844675"/>
          </a:xfrm>
        </p:spPr>
        <p:txBody>
          <a:bodyPr>
            <a:noAutofit/>
          </a:bodyPr>
          <a:lstStyle/>
          <a:p>
            <a:pPr>
              <a:defRPr/>
            </a:pPr>
            <a:endParaRPr lang="ru-RU" sz="2800" b="1" dirty="0"/>
          </a:p>
        </p:txBody>
      </p:sp>
      <p:pic>
        <p:nvPicPr>
          <p:cNvPr id="106499" name="Picture 9" descr="karta_altajskogo_kraya_po_raio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388" y="-25400"/>
            <a:ext cx="87852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chemeClr val="accent5">
                    <a:lumMod val="10000"/>
                  </a:schemeClr>
                </a:solidFill>
              </a:rPr>
              <a:t>Территория Алтайского края составляет 167996 км</a:t>
            </a:r>
            <a:r>
              <a:rPr lang="ru-RU" sz="2600" b="1" baseline="30000" dirty="0">
                <a:solidFill>
                  <a:schemeClr val="accent5">
                    <a:lumMod val="10000"/>
                  </a:schemeClr>
                </a:solidFill>
              </a:rPr>
              <a:t>2</a:t>
            </a:r>
            <a:r>
              <a:rPr lang="ru-RU" sz="2600" b="1" dirty="0"/>
              <a:t>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539552" y="764704"/>
            <a:ext cx="803116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 dirty="0"/>
              <a:t>Мощность психиатрических стационаров края - </a:t>
            </a:r>
            <a:r>
              <a:rPr lang="ru-RU" sz="3200" b="1" dirty="0" smtClean="0"/>
              <a:t>1375 </a:t>
            </a:r>
            <a:r>
              <a:rPr lang="ru-RU" sz="3200" b="1" dirty="0"/>
              <a:t>коек, </a:t>
            </a:r>
          </a:p>
          <a:p>
            <a:r>
              <a:rPr lang="ru-RU" sz="3200" b="1" dirty="0"/>
              <a:t>дневных стационаров – </a:t>
            </a:r>
            <a:r>
              <a:rPr lang="ru-RU" sz="3200" b="1" dirty="0" smtClean="0"/>
              <a:t>570 </a:t>
            </a:r>
            <a:r>
              <a:rPr lang="ru-RU" sz="3200" b="1" dirty="0"/>
              <a:t>мест</a:t>
            </a:r>
            <a:r>
              <a:rPr lang="ru-RU" sz="3200" b="1" dirty="0" smtClean="0"/>
              <a:t>.</a:t>
            </a:r>
          </a:p>
          <a:p>
            <a:endParaRPr lang="ru-RU" sz="3200" b="1" dirty="0"/>
          </a:p>
          <a:p>
            <a:pPr eaLnBrk="1" hangingPunct="1"/>
            <a:r>
              <a:rPr lang="ru-RU" sz="3200" b="1" dirty="0"/>
              <a:t>В Алтайском крае под диспансерным наблюдением находится 16958 человек.</a:t>
            </a:r>
          </a:p>
          <a:p>
            <a:pPr eaLnBrk="1" hangingPunct="1"/>
            <a:endParaRPr lang="ru-RU" sz="2400" b="1" dirty="0"/>
          </a:p>
          <a:p>
            <a:pPr eaLnBrk="1" hangingPunct="1"/>
            <a:r>
              <a:rPr lang="ru-RU" sz="3200" b="1" dirty="0" smtClean="0"/>
              <a:t>Медицинскую </a:t>
            </a:r>
            <a:r>
              <a:rPr lang="ru-RU" sz="3200" b="1" dirty="0"/>
              <a:t>помощь у врача-психиатра получают </a:t>
            </a:r>
            <a:r>
              <a:rPr lang="ru-RU" sz="3200" b="1" dirty="0" smtClean="0"/>
              <a:t>70741 </a:t>
            </a:r>
            <a:r>
              <a:rPr lang="ru-RU" sz="3200" b="1" dirty="0"/>
              <a:t>человек</a:t>
            </a:r>
            <a:r>
              <a:rPr lang="ru-RU" sz="3200" b="1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539750" y="260350"/>
            <a:ext cx="80311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3600" dirty="0"/>
          </a:p>
          <a:p>
            <a:r>
              <a:rPr lang="ru-RU" sz="3600" dirty="0" smtClean="0"/>
              <a:t>  </a:t>
            </a:r>
            <a:endParaRPr lang="ru-RU" sz="3600" dirty="0"/>
          </a:p>
          <a:p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340768"/>
            <a:ext cx="86409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/>
              <a:t>На </a:t>
            </a:r>
            <a:r>
              <a:rPr lang="ru-RU" sz="2600" b="1" dirty="0" smtClean="0"/>
              <a:t>19 августа 2020 года в </a:t>
            </a:r>
            <a:r>
              <a:rPr lang="ru-RU" sz="2600" b="1" dirty="0"/>
              <a:t>Алтайском крае у </a:t>
            </a:r>
          </a:p>
          <a:p>
            <a:r>
              <a:rPr lang="ru-RU" sz="2600" b="1" dirty="0" smtClean="0"/>
              <a:t>10 887 человек </a:t>
            </a:r>
            <a:r>
              <a:rPr lang="ru-RU" sz="2600" b="1" dirty="0"/>
              <a:t>подтвержден коронавирус, </a:t>
            </a:r>
          </a:p>
          <a:p>
            <a:r>
              <a:rPr lang="ru-RU" sz="2600" b="1" dirty="0" smtClean="0"/>
              <a:t>Из них 943 ребенка. </a:t>
            </a:r>
            <a:endParaRPr lang="ru-RU" sz="2600" b="1" dirty="0"/>
          </a:p>
          <a:p>
            <a:r>
              <a:rPr lang="ru-RU" sz="2600" b="1" dirty="0"/>
              <a:t>У 2 </a:t>
            </a:r>
            <a:r>
              <a:rPr lang="ru-RU" sz="2600" b="1" dirty="0" smtClean="0"/>
              <a:t>812 </a:t>
            </a:r>
            <a:r>
              <a:rPr lang="ru-RU" sz="2600" b="1" dirty="0"/>
              <a:t>носителей COVID-19 диагностирована внебольничная пневмония, у 3 </a:t>
            </a:r>
            <a:r>
              <a:rPr lang="ru-RU" sz="2600" b="1" dirty="0" smtClean="0"/>
              <a:t>445 – ОРВИ, </a:t>
            </a:r>
          </a:p>
          <a:p>
            <a:r>
              <a:rPr lang="ru-RU" sz="2600" b="1" dirty="0" smtClean="0"/>
              <a:t>у 4 630 – бессимптомное течение болезни. </a:t>
            </a:r>
          </a:p>
          <a:p>
            <a:r>
              <a:rPr lang="ru-RU" sz="2600" b="1" dirty="0" smtClean="0"/>
              <a:t>Выздоровели 9 239 </a:t>
            </a:r>
            <a:r>
              <a:rPr lang="ru-RU" sz="2600" b="1" dirty="0"/>
              <a:t>человек.</a:t>
            </a:r>
          </a:p>
          <a:p>
            <a:r>
              <a:rPr lang="ru-RU" sz="2600" b="1" dirty="0"/>
              <a:t>С начала пандемии от COVID-19 умерло </a:t>
            </a:r>
            <a:r>
              <a:rPr lang="ru-RU" sz="2600" b="1" dirty="0" smtClean="0"/>
              <a:t>287 </a:t>
            </a:r>
            <a:r>
              <a:rPr lang="ru-RU" sz="2600" b="1" dirty="0"/>
              <a:t>человек.</a:t>
            </a:r>
          </a:p>
          <a:p>
            <a:r>
              <a:rPr lang="ru-RU" sz="2600" b="1" dirty="0"/>
              <a:t>Состояние </a:t>
            </a:r>
            <a:r>
              <a:rPr lang="ru-RU" sz="2600" b="1" dirty="0" smtClean="0"/>
              <a:t>112 </a:t>
            </a:r>
            <a:r>
              <a:rPr lang="ru-RU" sz="2600" b="1" dirty="0"/>
              <a:t>ковидных больных тяжелое</a:t>
            </a:r>
            <a:r>
              <a:rPr lang="ru-RU" sz="2600" b="1" dirty="0" smtClean="0"/>
              <a:t>,</a:t>
            </a:r>
          </a:p>
          <a:p>
            <a:r>
              <a:rPr lang="ru-RU" sz="2600" b="1" dirty="0" smtClean="0"/>
              <a:t>29 </a:t>
            </a:r>
            <a:r>
              <a:rPr lang="ru-RU" sz="2600" b="1" dirty="0"/>
              <a:t>— на ИВЛ. </a:t>
            </a:r>
            <a:endParaRPr lang="ru-RU" sz="2600" b="1" dirty="0" smtClean="0"/>
          </a:p>
          <a:p>
            <a:r>
              <a:rPr lang="ru-RU" sz="2600" b="1" dirty="0"/>
              <a:t>Наибольшее число инфицированных выявлено </a:t>
            </a:r>
          </a:p>
          <a:p>
            <a:r>
              <a:rPr lang="ru-RU" sz="2600" b="1" dirty="0"/>
              <a:t>в Барнауле </a:t>
            </a:r>
            <a:r>
              <a:rPr lang="ru-RU" sz="2600" b="1" dirty="0" smtClean="0"/>
              <a:t>(</a:t>
            </a:r>
            <a:r>
              <a:rPr lang="ru-RU" sz="2600" b="1" smtClean="0"/>
              <a:t>5 329).</a:t>
            </a:r>
            <a:endParaRPr lang="ru-RU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0544" y="68239"/>
            <a:ext cx="9123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Эпидемиологическая ситуация </a:t>
            </a:r>
          </a:p>
          <a:p>
            <a:pPr algn="ctr"/>
            <a:r>
              <a:rPr lang="ru-RU" sz="2800" b="1" dirty="0" smtClean="0"/>
              <a:t>в Алтайском кра</a:t>
            </a:r>
            <a:r>
              <a:rPr lang="ru-RU" sz="2800" dirty="0" smtClean="0"/>
              <a:t>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81080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539750" y="260350"/>
            <a:ext cx="80311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3600" dirty="0"/>
          </a:p>
          <a:p>
            <a:r>
              <a:rPr lang="ru-RU" sz="3600" dirty="0" smtClean="0"/>
              <a:t>  </a:t>
            </a:r>
            <a:endParaRPr lang="ru-RU" sz="3600" dirty="0"/>
          </a:p>
          <a:p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33265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Структура КГБУЗ  «Алтайская краевая </a:t>
            </a:r>
          </a:p>
          <a:p>
            <a:pPr algn="ctr"/>
            <a:r>
              <a:rPr lang="ru-RU" sz="2400" b="1" dirty="0" smtClean="0"/>
              <a:t>клиническая психиатрическая больница </a:t>
            </a:r>
          </a:p>
          <a:p>
            <a:pPr algn="ctr"/>
            <a:r>
              <a:rPr lang="ru-RU" sz="2400" b="1" dirty="0" smtClean="0"/>
              <a:t>имени Эрдмана Юрия Карловича»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2019" y="1916832"/>
            <a:ext cx="88924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 smtClean="0"/>
              <a:t>Больница включает в себя </a:t>
            </a:r>
            <a:r>
              <a:rPr lang="ru-RU" sz="2900" b="1" dirty="0"/>
              <a:t>стационарное и диспансерное </a:t>
            </a:r>
            <a:r>
              <a:rPr lang="ru-RU" sz="2900" b="1" dirty="0" smtClean="0"/>
              <a:t>подразделения.</a:t>
            </a:r>
          </a:p>
          <a:p>
            <a:r>
              <a:rPr lang="ru-RU" sz="2900" b="1" dirty="0"/>
              <a:t>Диспансерное отделение мощностью 488 посещений в </a:t>
            </a:r>
            <a:r>
              <a:rPr lang="ru-RU" sz="2900" b="1" dirty="0" smtClean="0"/>
              <a:t>смену.</a:t>
            </a:r>
          </a:p>
          <a:p>
            <a:r>
              <a:rPr lang="ru-RU" sz="2900" b="1" dirty="0"/>
              <a:t>Круглосуточный стационар на 820 коек.</a:t>
            </a:r>
          </a:p>
          <a:p>
            <a:endParaRPr lang="ru-RU" sz="2900" b="1" dirty="0"/>
          </a:p>
        </p:txBody>
      </p:sp>
    </p:spTree>
    <p:extLst>
      <p:ext uri="{BB962C8B-B14F-4D97-AF65-F5344CB8AC3E}">
        <p14:creationId xmlns:p14="http://schemas.microsoft.com/office/powerpoint/2010/main" val="3197248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539750" y="260350"/>
            <a:ext cx="80311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3600" dirty="0"/>
          </a:p>
          <a:p>
            <a:r>
              <a:rPr lang="ru-RU" sz="3600" dirty="0" smtClean="0"/>
              <a:t>  </a:t>
            </a:r>
            <a:endParaRPr lang="ru-RU" sz="3600" dirty="0"/>
          </a:p>
          <a:p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60541" y="0"/>
            <a:ext cx="89644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Все посещения  в ПНД  осуществляются по предварительной  записи с указанием точного времени приёма и соблюдением санитарно-гигиенических требований по профилактике распространения </a:t>
            </a:r>
            <a:r>
              <a:rPr lang="en-US" sz="2500" b="1" dirty="0" smtClean="0"/>
              <a:t>COVID-19</a:t>
            </a:r>
            <a:r>
              <a:rPr lang="ru-RU" sz="2500" b="1" dirty="0"/>
              <a:t> </a:t>
            </a:r>
            <a:r>
              <a:rPr lang="ru-RU" sz="2500" b="1" dirty="0" smtClean="0"/>
              <a:t>(</a:t>
            </a:r>
            <a:r>
              <a:rPr lang="ru-RU" sz="2500" b="1" dirty="0"/>
              <a:t>термометрия при входе в диспансер, обработка рук </a:t>
            </a:r>
            <a:r>
              <a:rPr lang="ru-RU" sz="2500" b="1" dirty="0" smtClean="0"/>
              <a:t>антисептиком, ношение масок, соблюдение социальной </a:t>
            </a:r>
            <a:r>
              <a:rPr lang="ru-RU" sz="2500" b="1" dirty="0"/>
              <a:t>дистанции, </a:t>
            </a:r>
            <a:r>
              <a:rPr lang="ru-RU" sz="2500" b="1" dirty="0" smtClean="0"/>
              <a:t>для чего </a:t>
            </a:r>
            <a:r>
              <a:rPr lang="ru-RU" sz="2500" b="1" dirty="0"/>
              <a:t>на полу </a:t>
            </a:r>
            <a:r>
              <a:rPr lang="ru-RU" sz="2500" b="1" dirty="0" smtClean="0"/>
              <a:t>имеется соответствующая разметка). </a:t>
            </a:r>
          </a:p>
        </p:txBody>
      </p:sp>
      <p:pic>
        <p:nvPicPr>
          <p:cNvPr id="12290" name="Picture 2" descr="C:\Documents and Settings\All Users\Документы\!\анна александровна\20200811_132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All Users\Документы\!\анна александровна\20200811_132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426100"/>
            <a:ext cx="4056424" cy="304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678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539750" y="260350"/>
            <a:ext cx="80311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3600" dirty="0"/>
          </a:p>
          <a:p>
            <a:r>
              <a:rPr lang="ru-RU" sz="3600" dirty="0" smtClean="0"/>
              <a:t>  </a:t>
            </a:r>
            <a:endParaRPr lang="ru-RU" sz="3600" dirty="0"/>
          </a:p>
          <a:p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404664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 местах ожидания в диспансере установлены дополнительные рециркуляторы.</a:t>
            </a:r>
          </a:p>
          <a:p>
            <a:r>
              <a:rPr lang="ru-RU" sz="2800" b="1" dirty="0" smtClean="0"/>
              <a:t>После приёма каждого пациента проводится обработка кабинетов (дверные ручки, стулья).</a:t>
            </a:r>
          </a:p>
        </p:txBody>
      </p:sp>
      <p:pic>
        <p:nvPicPr>
          <p:cNvPr id="13314" name="Picture 2" descr="C:\Documents and Settings\All Users\Документы\!\клещева\20200811_133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6646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41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539750" y="260350"/>
            <a:ext cx="80311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3600" dirty="0"/>
          </a:p>
          <a:p>
            <a:r>
              <a:rPr lang="ru-RU" sz="3600" dirty="0" smtClean="0"/>
              <a:t>  </a:t>
            </a:r>
            <a:endParaRPr lang="ru-RU" sz="3600" dirty="0"/>
          </a:p>
          <a:p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224" y="116632"/>
            <a:ext cx="91187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В холле диспансера размещена информация для посетителей о профилактике распространения коронавирусной инфекции</a:t>
            </a:r>
            <a:endParaRPr lang="ru-RU" sz="2500" b="1" dirty="0"/>
          </a:p>
        </p:txBody>
      </p:sp>
      <p:pic>
        <p:nvPicPr>
          <p:cNvPr id="47107" name="Picture 3" descr="C:\Documents and Settings\All Users\Документы\!\фото\20200810_1429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696744" cy="502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922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539750" y="260350"/>
            <a:ext cx="80311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3600" dirty="0"/>
          </a:p>
          <a:p>
            <a:r>
              <a:rPr lang="ru-RU" sz="3600" dirty="0" smtClean="0"/>
              <a:t>  </a:t>
            </a:r>
            <a:endParaRPr lang="ru-RU" sz="3600" dirty="0"/>
          </a:p>
          <a:p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80" y="446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Ограничительные мероприятия</a:t>
            </a:r>
          </a:p>
          <a:p>
            <a:pPr algn="ctr"/>
            <a:r>
              <a:rPr lang="ru-RU" sz="2800" b="1" dirty="0" smtClean="0"/>
              <a:t>на стационарном этапе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124744"/>
            <a:ext cx="88924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При оказании стационарной помощи соблюдаются все необходимые противоэпидемические мероприятия.</a:t>
            </a:r>
          </a:p>
          <a:p>
            <a:r>
              <a:rPr lang="ru-RU" sz="2600" b="1" dirty="0" smtClean="0"/>
              <a:t>Плановая госпитализация в круглосуточный стационар приостановлена.</a:t>
            </a:r>
          </a:p>
          <a:p>
            <a:r>
              <a:rPr lang="ru-RU" sz="2600" b="1" dirty="0" smtClean="0"/>
              <a:t>Пациенты поступают в карантинные отделения – мужское и женское, где находятся 14 дней, после чего переводятся в общепсихиатрические отделения.</a:t>
            </a:r>
          </a:p>
          <a:p>
            <a:r>
              <a:rPr lang="ru-RU" sz="2600" b="1" dirty="0" smtClean="0"/>
              <a:t>Пациенты </a:t>
            </a:r>
            <a:r>
              <a:rPr lang="ru-RU" sz="2600" b="1" dirty="0"/>
              <a:t>с подозрением на инфекцию помещаются в изолятор до получения результатов обследования на </a:t>
            </a:r>
            <a:r>
              <a:rPr lang="en-US" sz="2600" b="1" dirty="0"/>
              <a:t>COVID-19</a:t>
            </a:r>
            <a:r>
              <a:rPr lang="ru-RU" sz="2600" b="1" dirty="0"/>
              <a:t>.</a:t>
            </a:r>
          </a:p>
          <a:p>
            <a:r>
              <a:rPr lang="ru-RU" sz="2600" b="1" dirty="0" smtClean="0"/>
              <a:t>Свидания запрещены.</a:t>
            </a:r>
          </a:p>
          <a:p>
            <a:r>
              <a:rPr lang="ru-RU" sz="2600" b="1" dirty="0" smtClean="0"/>
              <a:t>Прием передач осуществляется централизованно.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827627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Открыт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6_Открыт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139667</TotalTime>
  <Words>635</Words>
  <Application>Microsoft Office PowerPoint</Application>
  <PresentationFormat>Экран (4:3)</PresentationFormat>
  <Paragraphs>127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Разрез</vt:lpstr>
      <vt:lpstr>6_Открытая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РФ «О психиатрической помощи и гарантиях прав граждан при ее оказании»</dc:title>
  <dc:creator>USER</dc:creator>
  <cp:lastModifiedBy>Владелец</cp:lastModifiedBy>
  <cp:revision>881</cp:revision>
  <cp:lastPrinted>2020-08-13T09:26:03Z</cp:lastPrinted>
  <dcterms:created xsi:type="dcterms:W3CDTF">2011-03-15T03:38:21Z</dcterms:created>
  <dcterms:modified xsi:type="dcterms:W3CDTF">2020-08-20T02:37:05Z</dcterms:modified>
</cp:coreProperties>
</file>